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57" r:id="rId4"/>
    <p:sldId id="258" r:id="rId5"/>
    <p:sldId id="297" r:id="rId6"/>
    <p:sldId id="299" r:id="rId7"/>
    <p:sldId id="300" r:id="rId8"/>
    <p:sldId id="301" r:id="rId9"/>
    <p:sldId id="304" r:id="rId10"/>
    <p:sldId id="305" r:id="rId11"/>
    <p:sldId id="306" r:id="rId12"/>
    <p:sldId id="271" r:id="rId13"/>
    <p:sldId id="307" r:id="rId14"/>
    <p:sldId id="308" r:id="rId15"/>
    <p:sldId id="309" r:id="rId16"/>
    <p:sldId id="310" r:id="rId17"/>
    <p:sldId id="311" r:id="rId18"/>
    <p:sldId id="312" r:id="rId19"/>
    <p:sldId id="323" r:id="rId20"/>
    <p:sldId id="326" r:id="rId21"/>
    <p:sldId id="353" r:id="rId22"/>
    <p:sldId id="275" r:id="rId23"/>
    <p:sldId id="330" r:id="rId24"/>
    <p:sldId id="333" r:id="rId25"/>
    <p:sldId id="338" r:id="rId26"/>
    <p:sldId id="345" r:id="rId27"/>
    <p:sldId id="342" r:id="rId28"/>
    <p:sldId id="363" r:id="rId29"/>
    <p:sldId id="347" r:id="rId30"/>
    <p:sldId id="348" r:id="rId31"/>
    <p:sldId id="354" r:id="rId32"/>
    <p:sldId id="355" r:id="rId33"/>
    <p:sldId id="356" r:id="rId34"/>
    <p:sldId id="358" r:id="rId35"/>
    <p:sldId id="364" r:id="rId36"/>
    <p:sldId id="361" r:id="rId37"/>
    <p:sldId id="362" r:id="rId38"/>
    <p:sldId id="365" r:id="rId39"/>
    <p:sldId id="366" r:id="rId40"/>
    <p:sldId id="367" r:id="rId41"/>
    <p:sldId id="368" r:id="rId42"/>
    <p:sldId id="369" r:id="rId43"/>
    <p:sldId id="370" r:id="rId44"/>
    <p:sldId id="349" r:id="rId45"/>
    <p:sldId id="352" r:id="rId46"/>
    <p:sldId id="350" r:id="rId47"/>
    <p:sldId id="34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00000"/>
    <a:srgbClr val="00503E"/>
    <a:srgbClr val="244270"/>
    <a:srgbClr val="000000"/>
    <a:srgbClr val="00523C"/>
    <a:srgbClr val="006600"/>
    <a:srgbClr val="600000"/>
    <a:srgbClr val="1321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 autoAdjust="0"/>
    <p:restoredTop sz="96271" autoAdjust="0"/>
  </p:normalViewPr>
  <p:slideViewPr>
    <p:cSldViewPr snapToGrid="0">
      <p:cViewPr varScale="1">
        <p:scale>
          <a:sx n="126" d="100"/>
          <a:sy n="126" d="100"/>
        </p:scale>
        <p:origin x="11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M:\SMH\natlcow_data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genotype%20cou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123968572556"/>
          <c:y val="0.035242097483696"/>
          <c:w val="0.696271898474566"/>
          <c:h val="0.805473125802488"/>
        </c:manualLayout>
      </c:layout>
      <c:lineChart>
        <c:grouping val="standard"/>
        <c:varyColors val="0"/>
        <c:ser>
          <c:idx val="2"/>
          <c:order val="0"/>
          <c:tx>
            <c:v>U.S. cows</c:v>
          </c:tx>
          <c:spPr>
            <a:ln w="44450">
              <a:solidFill>
                <a:srgbClr val="00523C"/>
              </a:solidFill>
            </a:ln>
          </c:spPr>
          <c:marker>
            <c:symbol val="none"/>
          </c:marker>
          <c:cat>
            <c:numRef>
              <c:f>Federal2472!$A$2:$A$72</c:f>
              <c:numCache>
                <c:formatCode>General</c:formatCode>
                <c:ptCount val="71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</c:numCache>
            </c:numRef>
          </c:cat>
          <c:val>
            <c:numRef>
              <c:f>Federal2472!$C$2:$C$77</c:f>
              <c:numCache>
                <c:formatCode>General</c:formatCode>
                <c:ptCount val="76"/>
                <c:pt idx="0">
                  <c:v>23.671</c:v>
                </c:pt>
                <c:pt idx="1">
                  <c:v>24.28799999999999</c:v>
                </c:pt>
                <c:pt idx="2">
                  <c:v>25.027</c:v>
                </c:pt>
                <c:pt idx="3">
                  <c:v>25.451</c:v>
                </c:pt>
                <c:pt idx="4">
                  <c:v>25.597</c:v>
                </c:pt>
                <c:pt idx="5">
                  <c:v>25.033</c:v>
                </c:pt>
                <c:pt idx="6">
                  <c:v>24.089</c:v>
                </c:pt>
                <c:pt idx="7">
                  <c:v>23.329</c:v>
                </c:pt>
                <c:pt idx="8">
                  <c:v>22.33600000000003</c:v>
                </c:pt>
                <c:pt idx="9">
                  <c:v>22.024</c:v>
                </c:pt>
                <c:pt idx="10">
                  <c:v>21.94399999999996</c:v>
                </c:pt>
                <c:pt idx="11">
                  <c:v>21.505</c:v>
                </c:pt>
                <c:pt idx="12">
                  <c:v>21.338</c:v>
                </c:pt>
                <c:pt idx="13">
                  <c:v>21.691</c:v>
                </c:pt>
                <c:pt idx="14">
                  <c:v>21.581</c:v>
                </c:pt>
                <c:pt idx="15">
                  <c:v>21.044</c:v>
                </c:pt>
                <c:pt idx="16">
                  <c:v>20.501</c:v>
                </c:pt>
                <c:pt idx="17">
                  <c:v>19.774</c:v>
                </c:pt>
                <c:pt idx="18">
                  <c:v>18.71100000000003</c:v>
                </c:pt>
                <c:pt idx="19">
                  <c:v>17.901</c:v>
                </c:pt>
                <c:pt idx="20">
                  <c:v>17.515</c:v>
                </c:pt>
                <c:pt idx="21">
                  <c:v>17.243</c:v>
                </c:pt>
                <c:pt idx="22">
                  <c:v>16.842</c:v>
                </c:pt>
                <c:pt idx="23">
                  <c:v>16.26</c:v>
                </c:pt>
                <c:pt idx="24">
                  <c:v>15.677</c:v>
                </c:pt>
                <c:pt idx="25">
                  <c:v>14.95300000000002</c:v>
                </c:pt>
                <c:pt idx="26">
                  <c:v>14.071</c:v>
                </c:pt>
                <c:pt idx="27">
                  <c:v>13.415</c:v>
                </c:pt>
                <c:pt idx="28">
                  <c:v>12.832</c:v>
                </c:pt>
                <c:pt idx="29">
                  <c:v>12.307</c:v>
                </c:pt>
                <c:pt idx="30">
                  <c:v>12.0</c:v>
                </c:pt>
                <c:pt idx="31">
                  <c:v>11.839</c:v>
                </c:pt>
                <c:pt idx="32">
                  <c:v>11.7</c:v>
                </c:pt>
                <c:pt idx="33">
                  <c:v>11.413</c:v>
                </c:pt>
                <c:pt idx="34">
                  <c:v>11.23</c:v>
                </c:pt>
                <c:pt idx="35">
                  <c:v>11.139</c:v>
                </c:pt>
                <c:pt idx="36">
                  <c:v>11.032</c:v>
                </c:pt>
                <c:pt idx="37">
                  <c:v>10.945</c:v>
                </c:pt>
                <c:pt idx="38">
                  <c:v>10.803</c:v>
                </c:pt>
                <c:pt idx="39">
                  <c:v>10.734</c:v>
                </c:pt>
                <c:pt idx="40">
                  <c:v>10.799</c:v>
                </c:pt>
                <c:pt idx="41">
                  <c:v>10.898</c:v>
                </c:pt>
                <c:pt idx="42">
                  <c:v>11.011</c:v>
                </c:pt>
                <c:pt idx="43">
                  <c:v>11.05900000000001</c:v>
                </c:pt>
                <c:pt idx="44">
                  <c:v>10.793</c:v>
                </c:pt>
                <c:pt idx="45">
                  <c:v>10.981</c:v>
                </c:pt>
                <c:pt idx="46">
                  <c:v>10.773</c:v>
                </c:pt>
                <c:pt idx="47">
                  <c:v>10.327</c:v>
                </c:pt>
                <c:pt idx="48">
                  <c:v>10.224</c:v>
                </c:pt>
                <c:pt idx="49">
                  <c:v>10.046</c:v>
                </c:pt>
                <c:pt idx="50">
                  <c:v>9.993</c:v>
                </c:pt>
                <c:pt idx="51">
                  <c:v>9.826</c:v>
                </c:pt>
                <c:pt idx="52">
                  <c:v>9.688000000000001</c:v>
                </c:pt>
                <c:pt idx="53">
                  <c:v>9.581000000000001</c:v>
                </c:pt>
                <c:pt idx="54">
                  <c:v>9.494000000000001</c:v>
                </c:pt>
                <c:pt idx="55">
                  <c:v>9.466000000000004</c:v>
                </c:pt>
                <c:pt idx="56">
                  <c:v>9.372000000000024</c:v>
                </c:pt>
                <c:pt idx="57">
                  <c:v>9.252</c:v>
                </c:pt>
                <c:pt idx="58">
                  <c:v>9.151000000000001</c:v>
                </c:pt>
                <c:pt idx="59">
                  <c:v>9.153</c:v>
                </c:pt>
                <c:pt idx="60">
                  <c:v>9.199</c:v>
                </c:pt>
                <c:pt idx="61">
                  <c:v>9.103000000000001</c:v>
                </c:pt>
                <c:pt idx="62">
                  <c:v>9.139</c:v>
                </c:pt>
                <c:pt idx="63">
                  <c:v>9.081000000000001</c:v>
                </c:pt>
                <c:pt idx="64">
                  <c:v>9.01</c:v>
                </c:pt>
                <c:pt idx="65">
                  <c:v>9.05</c:v>
                </c:pt>
                <c:pt idx="66">
                  <c:v>9.136999999999998</c:v>
                </c:pt>
                <c:pt idx="67">
                  <c:v>9.189</c:v>
                </c:pt>
                <c:pt idx="68">
                  <c:v>9.314</c:v>
                </c:pt>
                <c:pt idx="69">
                  <c:v>9.202</c:v>
                </c:pt>
                <c:pt idx="70">
                  <c:v>9.123000000000001</c:v>
                </c:pt>
                <c:pt idx="71">
                  <c:v>9.199</c:v>
                </c:pt>
                <c:pt idx="72">
                  <c:v>9.236999999999998</c:v>
                </c:pt>
                <c:pt idx="73">
                  <c:v>9.223999999999998</c:v>
                </c:pt>
                <c:pt idx="74">
                  <c:v>9.257000000000001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77504"/>
        <c:axId val="337086192"/>
      </c:lineChart>
      <c:lineChart>
        <c:grouping val="standard"/>
        <c:varyColors val="0"/>
        <c:ser>
          <c:idx val="3"/>
          <c:order val="1"/>
          <c:tx>
            <c:v>U.S. milk per cow</c:v>
          </c:tx>
          <c:spPr>
            <a:ln w="44450">
              <a:solidFill>
                <a:srgbClr val="244270"/>
              </a:solidFill>
            </a:ln>
          </c:spPr>
          <c:marker>
            <c:symbol val="none"/>
          </c:marker>
          <c:cat>
            <c:numRef>
              <c:f>Federal2472!$A$2:$A$77</c:f>
              <c:numCache>
                <c:formatCode>General</c:formatCode>
                <c:ptCount val="76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  <c:pt idx="71">
                  <c:v>2011.0</c:v>
                </c:pt>
                <c:pt idx="72">
                  <c:v>2012.0</c:v>
                </c:pt>
                <c:pt idx="73">
                  <c:v>2013.0</c:v>
                </c:pt>
                <c:pt idx="74">
                  <c:v>2014.0</c:v>
                </c:pt>
                <c:pt idx="75">
                  <c:v>2015.0</c:v>
                </c:pt>
              </c:numCache>
            </c:numRef>
          </c:cat>
          <c:val>
            <c:numRef>
              <c:f>Federal2472!$E$2:$E$76</c:f>
              <c:numCache>
                <c:formatCode>General</c:formatCode>
                <c:ptCount val="75"/>
                <c:pt idx="0">
                  <c:v>2096.503655659007</c:v>
                </c:pt>
                <c:pt idx="1">
                  <c:v>2149.12036358987</c:v>
                </c:pt>
                <c:pt idx="2">
                  <c:v>2148.21317897038</c:v>
                </c:pt>
                <c:pt idx="3">
                  <c:v>2085.617440225035</c:v>
                </c:pt>
                <c:pt idx="4">
                  <c:v>2073.824040171566</c:v>
                </c:pt>
                <c:pt idx="5">
                  <c:v>2171.346386767561</c:v>
                </c:pt>
                <c:pt idx="6">
                  <c:v>2216.252025432689</c:v>
                </c:pt>
                <c:pt idx="7">
                  <c:v>2271.136694912299</c:v>
                </c:pt>
                <c:pt idx="8">
                  <c:v>2287.919610373011</c:v>
                </c:pt>
                <c:pt idx="9">
                  <c:v>2391.338656995735</c:v>
                </c:pt>
                <c:pt idx="10">
                  <c:v>2410.389534005187</c:v>
                </c:pt>
                <c:pt idx="11">
                  <c:v>2419.007787890412</c:v>
                </c:pt>
                <c:pt idx="12">
                  <c:v>2437.605072590118</c:v>
                </c:pt>
                <c:pt idx="13">
                  <c:v>2513.808580627909</c:v>
                </c:pt>
                <c:pt idx="14">
                  <c:v>2565.971696249033</c:v>
                </c:pt>
                <c:pt idx="15">
                  <c:v>2649.886273552557</c:v>
                </c:pt>
                <c:pt idx="16">
                  <c:v>2762.377166370274</c:v>
                </c:pt>
                <c:pt idx="17">
                  <c:v>2858.99232834676</c:v>
                </c:pt>
                <c:pt idx="18">
                  <c:v>2986.905359695925</c:v>
                </c:pt>
                <c:pt idx="19">
                  <c:v>3091.231590938156</c:v>
                </c:pt>
                <c:pt idx="20">
                  <c:v>3188.300345224396</c:v>
                </c:pt>
                <c:pt idx="21">
                  <c:v>3306.687938068835</c:v>
                </c:pt>
                <c:pt idx="22">
                  <c:v>3400.127953877097</c:v>
                </c:pt>
                <c:pt idx="23">
                  <c:v>3492.660785065838</c:v>
                </c:pt>
                <c:pt idx="24">
                  <c:v>3673.644116655624</c:v>
                </c:pt>
                <c:pt idx="25">
                  <c:v>3767.08413246388</c:v>
                </c:pt>
                <c:pt idx="26">
                  <c:v>3865.513663679377</c:v>
                </c:pt>
                <c:pt idx="27">
                  <c:v>4014.745533586731</c:v>
                </c:pt>
                <c:pt idx="28">
                  <c:v>4143.56574955541</c:v>
                </c:pt>
                <c:pt idx="29">
                  <c:v>4279.189850170287</c:v>
                </c:pt>
                <c:pt idx="30">
                  <c:v>4422.978612360649</c:v>
                </c:pt>
                <c:pt idx="31">
                  <c:v>4542.726982134347</c:v>
                </c:pt>
                <c:pt idx="32">
                  <c:v>4653.403505713058</c:v>
                </c:pt>
                <c:pt idx="33">
                  <c:v>4589.900582348202</c:v>
                </c:pt>
                <c:pt idx="34">
                  <c:v>4668.825644244525</c:v>
                </c:pt>
                <c:pt idx="35">
                  <c:v>4699.216328997693</c:v>
                </c:pt>
                <c:pt idx="36">
                  <c:v>4941.434622403554</c:v>
                </c:pt>
                <c:pt idx="37">
                  <c:v>5082.955423045182</c:v>
                </c:pt>
                <c:pt idx="38">
                  <c:v>5099.738338505887</c:v>
                </c:pt>
                <c:pt idx="39">
                  <c:v>5212.682823633354</c:v>
                </c:pt>
                <c:pt idx="40">
                  <c:v>5393.666155223124</c:v>
                </c:pt>
                <c:pt idx="41">
                  <c:v>5526.115109669795</c:v>
                </c:pt>
                <c:pt idx="42">
                  <c:v>5581.906963768874</c:v>
                </c:pt>
                <c:pt idx="43">
                  <c:v>5725.242133649505</c:v>
                </c:pt>
                <c:pt idx="44">
                  <c:v>5688.50115655986</c:v>
                </c:pt>
                <c:pt idx="45">
                  <c:v>5907.586242168522</c:v>
                </c:pt>
                <c:pt idx="46">
                  <c:v>6025.973835012949</c:v>
                </c:pt>
                <c:pt idx="47">
                  <c:v>6268.19212841885</c:v>
                </c:pt>
                <c:pt idx="48">
                  <c:v>6434.20691378689</c:v>
                </c:pt>
                <c:pt idx="49">
                  <c:v>6496.802652532228</c:v>
                </c:pt>
                <c:pt idx="50">
                  <c:v>6705.001522706933</c:v>
                </c:pt>
                <c:pt idx="51">
                  <c:v>6817.946007834374</c:v>
                </c:pt>
                <c:pt idx="52">
                  <c:v>7062.432262788995</c:v>
                </c:pt>
                <c:pt idx="53">
                  <c:v>7131.378293870823</c:v>
                </c:pt>
                <c:pt idx="54">
                  <c:v>7338.669979426033</c:v>
                </c:pt>
                <c:pt idx="55">
                  <c:v>7441.181841429264</c:v>
                </c:pt>
                <c:pt idx="56">
                  <c:v>7453.88242610223</c:v>
                </c:pt>
                <c:pt idx="57">
                  <c:v>7652.555857772199</c:v>
                </c:pt>
                <c:pt idx="58">
                  <c:v>7794.983843033317</c:v>
                </c:pt>
                <c:pt idx="59">
                  <c:v>8057.160198068144</c:v>
                </c:pt>
                <c:pt idx="60">
                  <c:v>8254.019260499122</c:v>
                </c:pt>
                <c:pt idx="61">
                  <c:v>8238.143529657911</c:v>
                </c:pt>
                <c:pt idx="62">
                  <c:v>8440.445699805883</c:v>
                </c:pt>
                <c:pt idx="63">
                  <c:v>8508.938138577947</c:v>
                </c:pt>
                <c:pt idx="64">
                  <c:v>8600.110192837466</c:v>
                </c:pt>
                <c:pt idx="65">
                  <c:v>8867.729655589264</c:v>
                </c:pt>
                <c:pt idx="66">
                  <c:v>9024.219002452628</c:v>
                </c:pt>
                <c:pt idx="67">
                  <c:v>9164.379026164981</c:v>
                </c:pt>
                <c:pt idx="68">
                  <c:v>9251.922341946508</c:v>
                </c:pt>
                <c:pt idx="69">
                  <c:v>9326.311480745313</c:v>
                </c:pt>
                <c:pt idx="70">
                  <c:v>9589.848612709371</c:v>
                </c:pt>
                <c:pt idx="71">
                  <c:v>9676.938336181145</c:v>
                </c:pt>
                <c:pt idx="72">
                  <c:v>9852.932152363684</c:v>
                </c:pt>
                <c:pt idx="73">
                  <c:v>9895.56982948002</c:v>
                </c:pt>
                <c:pt idx="74">
                  <c:v>10096.05763038902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643344"/>
        <c:axId val="376640224"/>
      </c:lineChart>
      <c:catAx>
        <c:axId val="33727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0145914204896"/>
              <c:y val="0.9282393914460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bevel/>
          </a:ln>
        </c:spPr>
        <c:txPr>
          <a:bodyPr/>
          <a:lstStyle/>
          <a:p>
            <a:pPr>
              <a:defRPr sz="2200" b="1" i="0" baseline="0">
                <a:latin typeface="Calibri" pitchFamily="34" charset="0"/>
              </a:defRPr>
            </a:pPr>
            <a:endParaRPr lang="en-US"/>
          </a:p>
        </c:txPr>
        <c:crossAx val="337086192"/>
        <c:crosses val="autoZero"/>
        <c:auto val="1"/>
        <c:lblAlgn val="ctr"/>
        <c:lblOffset val="50"/>
        <c:tickLblSkip val="10"/>
        <c:tickMarkSkip val="5"/>
        <c:noMultiLvlLbl val="0"/>
      </c:catAx>
      <c:valAx>
        <c:axId val="337086192"/>
        <c:scaling>
          <c:orientation val="minMax"/>
          <c:max val="27.0"/>
          <c:min val="0.0"/>
        </c:scaling>
        <c:delete val="0"/>
        <c:axPos val="l"/>
        <c:title>
          <c:tx>
            <c:rich>
              <a:bodyPr rot="-5400000" vert="horz" anchor="t" anchorCtr="1"/>
              <a:lstStyle/>
              <a:p>
                <a:pPr>
                  <a:defRPr sz="2400">
                    <a:solidFill>
                      <a:srgbClr val="00523C"/>
                    </a:solidFill>
                  </a:defRPr>
                </a:pPr>
                <a:r>
                  <a:rPr lang="en-US" sz="2400" baseline="0">
                    <a:solidFill>
                      <a:srgbClr val="00523C"/>
                    </a:solidFill>
                    <a:latin typeface="Calibri" pitchFamily="34" charset="0"/>
                  </a:rPr>
                  <a:t>Cows (millions)</a:t>
                </a:r>
                <a:endParaRPr lang="en-US" sz="2400">
                  <a:solidFill>
                    <a:srgbClr val="00523C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39497947371965"/>
              <c:y val="0.2540192372161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563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00523C"/>
                </a:solidFill>
                <a:latin typeface="Calibri" pitchFamily="34" charset="0"/>
              </a:defRPr>
            </a:pPr>
            <a:endParaRPr lang="en-US"/>
          </a:p>
        </c:txPr>
        <c:crossAx val="337277504"/>
        <c:crosses val="autoZero"/>
        <c:crossBetween val="midCat"/>
        <c:majorUnit val="5.0"/>
      </c:valAx>
      <c:valAx>
        <c:axId val="376640224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2400" baseline="0">
                    <a:solidFill>
                      <a:srgbClr val="244270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rgbClr val="244270"/>
                    </a:solidFill>
                    <a:latin typeface="Calibri" pitchFamily="34" charset="0"/>
                  </a:rPr>
                  <a:t>Milk (kg) per cow</a:t>
                </a:r>
              </a:p>
            </c:rich>
          </c:tx>
          <c:layout>
            <c:manualLayout>
              <c:xMode val="edge"/>
              <c:yMode val="edge"/>
              <c:x val="0.95051988693721"/>
              <c:y val="0.2336951408737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4450" cap="sq">
            <a:solidFill>
              <a:srgbClr val="00337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244270"/>
                </a:solidFill>
                <a:latin typeface="Calibri" pitchFamily="34" charset="0"/>
              </a:defRPr>
            </a:pPr>
            <a:endParaRPr lang="en-US"/>
          </a:p>
        </c:txPr>
        <c:crossAx val="376643344"/>
        <c:crosses val="max"/>
        <c:crossBetween val="between"/>
        <c:majorUnit val="2500.0"/>
      </c:valAx>
      <c:catAx>
        <c:axId val="37664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6640224"/>
        <c:crossesAt val="0.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600" b="1" i="0" baseline="0">
                <a:solidFill>
                  <a:srgbClr val="00563F"/>
                </a:solidFill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600" b="1" i="0" baseline="0">
                <a:solidFill>
                  <a:srgbClr val="00337F"/>
                </a:solidFill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9276556933652"/>
          <c:y val="0.647919317554002"/>
          <c:w val="0.338284191359699"/>
          <c:h val="0.16918873658017"/>
        </c:manualLayout>
      </c:layout>
      <c:overlay val="1"/>
      <c:txPr>
        <a:bodyPr/>
        <a:lstStyle/>
        <a:p>
          <a:pPr>
            <a:defRPr sz="2600" b="1" i="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sq">
              <a:solidFill>
                <a:srgbClr val="244270"/>
              </a:solidFill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-561.290770800001</c:v>
                </c:pt>
                <c:pt idx="5">
                  <c:v>-535.0517285999994</c:v>
                </c:pt>
                <c:pt idx="6">
                  <c:v>-501.7249338999999</c:v>
                </c:pt>
                <c:pt idx="7">
                  <c:v>-481.3195641</c:v>
                </c:pt>
                <c:pt idx="8">
                  <c:v>-446.2671605</c:v>
                </c:pt>
                <c:pt idx="9">
                  <c:v>-414.9021849999996</c:v>
                </c:pt>
                <c:pt idx="10">
                  <c:v>-403.9837992999991</c:v>
                </c:pt>
                <c:pt idx="11">
                  <c:v>-371.7519188999995</c:v>
                </c:pt>
                <c:pt idx="12">
                  <c:v>-364.2662595999993</c:v>
                </c:pt>
                <c:pt idx="13">
                  <c:v>-342.2827962999996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-301.6227626000005</c:v>
                </c:pt>
                <c:pt idx="17">
                  <c:v>-266.8819917999996</c:v>
                </c:pt>
                <c:pt idx="18">
                  <c:v>-257.2602739999996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-170.6202166000002</c:v>
                </c:pt>
                <c:pt idx="23">
                  <c:v>-158.4662085000002</c:v>
                </c:pt>
                <c:pt idx="24">
                  <c:v>-103.6305998</c:v>
                </c:pt>
                <c:pt idx="25">
                  <c:v>-77.04168321000015</c:v>
                </c:pt>
                <c:pt idx="26">
                  <c:v>-47.19579865000006</c:v>
                </c:pt>
                <c:pt idx="27">
                  <c:v>-4.88213689499999</c:v>
                </c:pt>
                <c:pt idx="28">
                  <c:v>69.83548982999994</c:v>
                </c:pt>
                <c:pt idx="29">
                  <c:v>111.5685833</c:v>
                </c:pt>
                <c:pt idx="30">
                  <c:v>194.1889220000002</c:v>
                </c:pt>
                <c:pt idx="31">
                  <c:v>268.0936826</c:v>
                </c:pt>
                <c:pt idx="32">
                  <c:v>317.6854172999999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44450" cap="sq">
              <a:solidFill>
                <a:srgbClr val="B00000"/>
              </a:solidFill>
              <a:prstDash val="sysDash"/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-607.758832600001</c:v>
                </c:pt>
                <c:pt idx="1">
                  <c:v>-560.4649881999987</c:v>
                </c:pt>
                <c:pt idx="2">
                  <c:v>-538.8491445999994</c:v>
                </c:pt>
                <c:pt idx="3">
                  <c:v>-535.3114503999989</c:v>
                </c:pt>
                <c:pt idx="4">
                  <c:v>-545.4709872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-397.5151514999993</c:v>
                </c:pt>
                <c:pt idx="10">
                  <c:v>-388.390119299999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-206.2092049999997</c:v>
                </c:pt>
                <c:pt idx="20">
                  <c:v>-197.5478261</c:v>
                </c:pt>
                <c:pt idx="21">
                  <c:v>-157.1346725999997</c:v>
                </c:pt>
                <c:pt idx="22">
                  <c:v>-144.7235939999997</c:v>
                </c:pt>
                <c:pt idx="23">
                  <c:v>-134.2013115</c:v>
                </c:pt>
                <c:pt idx="24">
                  <c:v>-64.9672459900002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147.6450539999997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564.8178693999982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sq">
              <a:solidFill>
                <a:srgbClr val="00523C"/>
              </a:solidFill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</c:v>
                </c:pt>
                <c:pt idx="2">
                  <c:v>-677.876</c:v>
                </c:pt>
                <c:pt idx="3">
                  <c:v>-657.3099999999998</c:v>
                </c:pt>
                <c:pt idx="4">
                  <c:v>-638.38</c:v>
                </c:pt>
                <c:pt idx="5">
                  <c:v>-617.9559999999989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-507.298999999999</c:v>
                </c:pt>
                <c:pt idx="11">
                  <c:v>-483.18</c:v>
                </c:pt>
                <c:pt idx="12">
                  <c:v>-460.5309999999993</c:v>
                </c:pt>
                <c:pt idx="13">
                  <c:v>-437.605</c:v>
                </c:pt>
                <c:pt idx="14">
                  <c:v>-419.9549999999999</c:v>
                </c:pt>
                <c:pt idx="15">
                  <c:v>-399.947</c:v>
                </c:pt>
                <c:pt idx="16">
                  <c:v>-376.0009999999996</c:v>
                </c:pt>
                <c:pt idx="17">
                  <c:v>-348.9159999999993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-271.2579999999996</c:v>
                </c:pt>
                <c:pt idx="22">
                  <c:v>-245.2139999999997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39600"/>
        <c:axId val="376942992"/>
      </c:lineChart>
      <c:catAx>
        <c:axId val="37693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Birth 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376942992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376942992"/>
        <c:scaling>
          <c:orientation val="minMax"/>
          <c:max val="6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merit ($)</a:t>
                </a:r>
              </a:p>
            </c:rich>
          </c:tx>
          <c:layout>
            <c:manualLayout>
              <c:xMode val="edge"/>
              <c:yMode val="edge"/>
              <c:x val="0.00157907199338329"/>
              <c:y val="0.236918351922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37693960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80284348076329"/>
          <c:y val="0.118711088306794"/>
          <c:w val="0.235418068925559"/>
          <c:h val="0.24530233352540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547723229411"/>
          <c:y val="0.0643543114993056"/>
          <c:w val="0.894802502560285"/>
          <c:h val="0.814531501636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gradFill>
              <a:gsLst>
                <a:gs pos="0">
                  <a:srgbClr val="0E90AA"/>
                </a:gs>
                <a:gs pos="50000">
                  <a:srgbClr val="13C4E7"/>
                </a:gs>
                <a:gs pos="100000">
                  <a:srgbClr val="0E90A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  <c:pt idx="66">
                  <c:v>27391.0</c:v>
                </c:pt>
                <c:pt idx="67">
                  <c:v>27391.0</c:v>
                </c:pt>
                <c:pt idx="68">
                  <c:v>27392.0</c:v>
                </c:pt>
                <c:pt idx="69">
                  <c:v>27395.0</c:v>
                </c:pt>
                <c:pt idx="70">
                  <c:v>28182.0</c:v>
                </c:pt>
                <c:pt idx="71">
                  <c:v>28181.0</c:v>
                </c:pt>
                <c:pt idx="72">
                  <c:v>28182.0</c:v>
                </c:pt>
                <c:pt idx="73">
                  <c:v>28181.0</c:v>
                </c:pt>
                <c:pt idx="74">
                  <c:v>28806.0</c:v>
                </c:pt>
                <c:pt idx="75">
                  <c:v>28807.0</c:v>
                </c:pt>
                <c:pt idx="76">
                  <c:v>28807.0</c:v>
                </c:pt>
                <c:pt idx="77">
                  <c:v>30132.0</c:v>
                </c:pt>
                <c:pt idx="78">
                  <c:v>30935.0</c:v>
                </c:pt>
                <c:pt idx="79">
                  <c:v>33880.0</c:v>
                </c:pt>
                <c:pt idx="80">
                  <c:v>33933.0</c:v>
                </c:pt>
                <c:pt idx="81">
                  <c:v>33936.0</c:v>
                </c:pt>
                <c:pt idx="82">
                  <c:v>34781.0</c:v>
                </c:pt>
                <c:pt idx="83">
                  <c:v>34784.0</c:v>
                </c:pt>
                <c:pt idx="84">
                  <c:v>34781.0</c:v>
                </c:pt>
                <c:pt idx="85">
                  <c:v>34802.0</c:v>
                </c:pt>
                <c:pt idx="86">
                  <c:v>35509.0</c:v>
                </c:pt>
                <c:pt idx="87">
                  <c:v>35512.0</c:v>
                </c:pt>
                <c:pt idx="88">
                  <c:v>35507.0</c:v>
                </c:pt>
                <c:pt idx="89">
                  <c:v>35510.0</c:v>
                </c:pt>
                <c:pt idx="90">
                  <c:v>36133.0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gradFill>
              <a:gsLst>
                <a:gs pos="0">
                  <a:srgbClr val="D43402"/>
                </a:gs>
                <a:gs pos="50000">
                  <a:srgbClr val="FD834D"/>
                </a:gs>
                <a:gs pos="100000">
                  <a:srgbClr val="D43402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  <c:pt idx="66">
                  <c:v>27869.0</c:v>
                </c:pt>
                <c:pt idx="67">
                  <c:v>27949.0</c:v>
                </c:pt>
                <c:pt idx="68">
                  <c:v>27362.0</c:v>
                </c:pt>
                <c:pt idx="69">
                  <c:v>27461.0</c:v>
                </c:pt>
                <c:pt idx="70">
                  <c:v>29409.0</c:v>
                </c:pt>
                <c:pt idx="71">
                  <c:v>29489.0</c:v>
                </c:pt>
                <c:pt idx="72">
                  <c:v>29852.0</c:v>
                </c:pt>
                <c:pt idx="73">
                  <c:v>29937.0</c:v>
                </c:pt>
                <c:pt idx="74">
                  <c:v>31695.0</c:v>
                </c:pt>
                <c:pt idx="75">
                  <c:v>31954.0</c:v>
                </c:pt>
                <c:pt idx="76">
                  <c:v>32077.0</c:v>
                </c:pt>
                <c:pt idx="77">
                  <c:v>32151.0</c:v>
                </c:pt>
                <c:pt idx="78">
                  <c:v>33648.0</c:v>
                </c:pt>
                <c:pt idx="79">
                  <c:v>33727.0</c:v>
                </c:pt>
                <c:pt idx="80">
                  <c:v>33934.0</c:v>
                </c:pt>
                <c:pt idx="81">
                  <c:v>33967.0</c:v>
                </c:pt>
                <c:pt idx="82">
                  <c:v>35151.0</c:v>
                </c:pt>
                <c:pt idx="83">
                  <c:v>35198.0</c:v>
                </c:pt>
                <c:pt idx="84">
                  <c:v>35237.0</c:v>
                </c:pt>
                <c:pt idx="85">
                  <c:v>35264.0</c:v>
                </c:pt>
                <c:pt idx="86">
                  <c:v>36375.0</c:v>
                </c:pt>
                <c:pt idx="87">
                  <c:v>36404.0</c:v>
                </c:pt>
                <c:pt idx="88">
                  <c:v>36933.0</c:v>
                </c:pt>
                <c:pt idx="89">
                  <c:v>36999.0</c:v>
                </c:pt>
                <c:pt idx="90">
                  <c:v>37886.0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gradFill>
              <a:gsLst>
                <a:gs pos="0">
                  <a:srgbClr val="12B4D4"/>
                </a:gs>
                <a:gs pos="50000">
                  <a:srgbClr val="6ADBF2"/>
                </a:gs>
                <a:gs pos="100000">
                  <a:srgbClr val="12B4D4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  <c:pt idx="66">
                  <c:v>55446.0</c:v>
                </c:pt>
                <c:pt idx="67">
                  <c:v>55923.0</c:v>
                </c:pt>
                <c:pt idx="68">
                  <c:v>56006.0</c:v>
                </c:pt>
                <c:pt idx="69">
                  <c:v>56771.0</c:v>
                </c:pt>
                <c:pt idx="70">
                  <c:v>56455.0</c:v>
                </c:pt>
                <c:pt idx="71">
                  <c:v>56780.0</c:v>
                </c:pt>
                <c:pt idx="72">
                  <c:v>57390.0</c:v>
                </c:pt>
                <c:pt idx="73">
                  <c:v>57687.0</c:v>
                </c:pt>
                <c:pt idx="74">
                  <c:v>57330.0</c:v>
                </c:pt>
                <c:pt idx="75">
                  <c:v>57878.0</c:v>
                </c:pt>
                <c:pt idx="76">
                  <c:v>58135.0</c:v>
                </c:pt>
                <c:pt idx="77">
                  <c:v>59948.0</c:v>
                </c:pt>
                <c:pt idx="78">
                  <c:v>59599.0</c:v>
                </c:pt>
                <c:pt idx="79">
                  <c:v>59984.0</c:v>
                </c:pt>
                <c:pt idx="80">
                  <c:v>60370.0</c:v>
                </c:pt>
                <c:pt idx="81">
                  <c:v>60650.0</c:v>
                </c:pt>
                <c:pt idx="82">
                  <c:v>60453.0</c:v>
                </c:pt>
                <c:pt idx="83">
                  <c:v>61086.0</c:v>
                </c:pt>
                <c:pt idx="84">
                  <c:v>61410.0</c:v>
                </c:pt>
                <c:pt idx="85">
                  <c:v>61773.0</c:v>
                </c:pt>
                <c:pt idx="86">
                  <c:v>61332.0</c:v>
                </c:pt>
                <c:pt idx="87">
                  <c:v>61634.0</c:v>
                </c:pt>
                <c:pt idx="88">
                  <c:v>62796.0</c:v>
                </c:pt>
                <c:pt idx="89">
                  <c:v>64368.0</c:v>
                </c:pt>
                <c:pt idx="90">
                  <c:v>64882.0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gradFill>
              <a:gsLst>
                <a:gs pos="0">
                  <a:srgbClr val="FD7335"/>
                </a:gs>
                <a:gs pos="50000">
                  <a:srgbClr val="FEB898"/>
                </a:gs>
                <a:gs pos="100000">
                  <a:srgbClr val="FD7335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Sheet1!$E$2:$E$93</c:f>
              <c:numCache>
                <c:formatCode>General</c:formatCode>
                <c:ptCount val="92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  <c:pt idx="66">
                  <c:v>40286.0</c:v>
                </c:pt>
                <c:pt idx="67">
                  <c:v>40911.0</c:v>
                </c:pt>
                <c:pt idx="68">
                  <c:v>40748.0</c:v>
                </c:pt>
                <c:pt idx="69">
                  <c:v>41401.0</c:v>
                </c:pt>
                <c:pt idx="70">
                  <c:v>41592.0</c:v>
                </c:pt>
                <c:pt idx="71">
                  <c:v>42791.0</c:v>
                </c:pt>
                <c:pt idx="72">
                  <c:v>43841.0</c:v>
                </c:pt>
                <c:pt idx="73">
                  <c:v>44488.0</c:v>
                </c:pt>
                <c:pt idx="74">
                  <c:v>43749.0</c:v>
                </c:pt>
                <c:pt idx="75">
                  <c:v>44117.0</c:v>
                </c:pt>
                <c:pt idx="76">
                  <c:v>44102.0</c:v>
                </c:pt>
                <c:pt idx="77">
                  <c:v>44540.0</c:v>
                </c:pt>
                <c:pt idx="78">
                  <c:v>43966.0</c:v>
                </c:pt>
                <c:pt idx="79">
                  <c:v>44920.0</c:v>
                </c:pt>
                <c:pt idx="80">
                  <c:v>46049.0</c:v>
                </c:pt>
                <c:pt idx="81">
                  <c:v>46680.0</c:v>
                </c:pt>
                <c:pt idx="82">
                  <c:v>45813.0</c:v>
                </c:pt>
                <c:pt idx="83">
                  <c:v>46461.0</c:v>
                </c:pt>
                <c:pt idx="84">
                  <c:v>46747.0</c:v>
                </c:pt>
                <c:pt idx="85">
                  <c:v>46937.0</c:v>
                </c:pt>
                <c:pt idx="86">
                  <c:v>46313.0</c:v>
                </c:pt>
                <c:pt idx="87">
                  <c:v>46771.0</c:v>
                </c:pt>
                <c:pt idx="88">
                  <c:v>47964.0</c:v>
                </c:pt>
                <c:pt idx="89">
                  <c:v>49622.0</c:v>
                </c:pt>
                <c:pt idx="90">
                  <c:v>50442.0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gradFill>
              <a:gsLst>
                <a:gs pos="0">
                  <a:srgbClr val="006DDA"/>
                </a:gs>
                <a:gs pos="50000">
                  <a:srgbClr val="2F97FF"/>
                </a:gs>
                <a:gs pos="100000">
                  <a:srgbClr val="006DD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Sheet1!$F$2:$F$93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  <c:pt idx="66">
                  <c:v>73.0</c:v>
                </c:pt>
                <c:pt idx="67">
                  <c:v>73.0</c:v>
                </c:pt>
                <c:pt idx="68">
                  <c:v>75.0</c:v>
                </c:pt>
                <c:pt idx="69">
                  <c:v>74.0</c:v>
                </c:pt>
                <c:pt idx="70">
                  <c:v>97.0</c:v>
                </c:pt>
                <c:pt idx="71">
                  <c:v>97.0</c:v>
                </c:pt>
                <c:pt idx="72">
                  <c:v>97.0</c:v>
                </c:pt>
                <c:pt idx="73">
                  <c:v>97.0</c:v>
                </c:pt>
                <c:pt idx="74">
                  <c:v>111.0</c:v>
                </c:pt>
                <c:pt idx="75">
                  <c:v>115.0</c:v>
                </c:pt>
                <c:pt idx="76">
                  <c:v>115.0</c:v>
                </c:pt>
                <c:pt idx="77">
                  <c:v>115.0</c:v>
                </c:pt>
                <c:pt idx="78">
                  <c:v>136.0</c:v>
                </c:pt>
                <c:pt idx="79">
                  <c:v>136.0</c:v>
                </c:pt>
                <c:pt idx="80">
                  <c:v>136.0</c:v>
                </c:pt>
                <c:pt idx="81">
                  <c:v>136.0</c:v>
                </c:pt>
                <c:pt idx="82">
                  <c:v>165.0</c:v>
                </c:pt>
                <c:pt idx="83">
                  <c:v>165.0</c:v>
                </c:pt>
                <c:pt idx="84">
                  <c:v>165.0</c:v>
                </c:pt>
                <c:pt idx="85">
                  <c:v>166.0</c:v>
                </c:pt>
                <c:pt idx="86">
                  <c:v>215.0</c:v>
                </c:pt>
                <c:pt idx="87">
                  <c:v>215.0</c:v>
                </c:pt>
                <c:pt idx="88">
                  <c:v>217.0</c:v>
                </c:pt>
                <c:pt idx="89">
                  <c:v>217.0</c:v>
                </c:pt>
                <c:pt idx="90">
                  <c:v>277.0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gradFill>
              <a:gsLst>
                <a:gs pos="0">
                  <a:srgbClr val="DE004F"/>
                </a:gs>
                <a:gs pos="50000">
                  <a:srgbClr val="FF659C"/>
                </a:gs>
                <a:gs pos="100000">
                  <a:srgbClr val="DE004F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Sheet1!$G$2:$G$93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  <c:pt idx="66">
                  <c:v>105045.0</c:v>
                </c:pt>
                <c:pt idx="67">
                  <c:v>105640.0</c:v>
                </c:pt>
                <c:pt idx="68">
                  <c:v>106742.0</c:v>
                </c:pt>
                <c:pt idx="69">
                  <c:v>107469.0</c:v>
                </c:pt>
                <c:pt idx="70">
                  <c:v>131848.0</c:v>
                </c:pt>
                <c:pt idx="71">
                  <c:v>132501.0</c:v>
                </c:pt>
                <c:pt idx="72">
                  <c:v>133673.0</c:v>
                </c:pt>
                <c:pt idx="73">
                  <c:v>134563.0</c:v>
                </c:pt>
                <c:pt idx="74">
                  <c:v>157896.0</c:v>
                </c:pt>
                <c:pt idx="75">
                  <c:v>158067.0</c:v>
                </c:pt>
                <c:pt idx="76">
                  <c:v>159939.0</c:v>
                </c:pt>
                <c:pt idx="77">
                  <c:v>160810.0</c:v>
                </c:pt>
                <c:pt idx="78">
                  <c:v>194656.0</c:v>
                </c:pt>
                <c:pt idx="79">
                  <c:v>195585.0</c:v>
                </c:pt>
                <c:pt idx="80">
                  <c:v>196280.0</c:v>
                </c:pt>
                <c:pt idx="81">
                  <c:v>197276.0</c:v>
                </c:pt>
                <c:pt idx="82">
                  <c:v>232207.0</c:v>
                </c:pt>
                <c:pt idx="83">
                  <c:v>233339.0</c:v>
                </c:pt>
                <c:pt idx="84">
                  <c:v>234217.0</c:v>
                </c:pt>
                <c:pt idx="85">
                  <c:v>235223.0</c:v>
                </c:pt>
                <c:pt idx="86">
                  <c:v>275300.0</c:v>
                </c:pt>
                <c:pt idx="87">
                  <c:v>276476.0</c:v>
                </c:pt>
                <c:pt idx="88">
                  <c:v>277852.0</c:v>
                </c:pt>
                <c:pt idx="89">
                  <c:v>279359.0</c:v>
                </c:pt>
                <c:pt idx="90">
                  <c:v>318997.0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2F97FF"/>
                </a:gs>
                <a:gs pos="50000">
                  <a:srgbClr val="89C4FF"/>
                </a:gs>
                <a:gs pos="100000">
                  <a:srgbClr val="2F97FF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Sheet1!$H$2:$H$93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  <c:pt idx="66">
                  <c:v>56149.0</c:v>
                </c:pt>
                <c:pt idx="67">
                  <c:v>58878.0</c:v>
                </c:pt>
                <c:pt idx="68">
                  <c:v>61345.0</c:v>
                </c:pt>
                <c:pt idx="69">
                  <c:v>63673.0</c:v>
                </c:pt>
                <c:pt idx="70">
                  <c:v>65579.0</c:v>
                </c:pt>
                <c:pt idx="71">
                  <c:v>67402.0</c:v>
                </c:pt>
                <c:pt idx="72">
                  <c:v>69749.0</c:v>
                </c:pt>
                <c:pt idx="73">
                  <c:v>71713.0</c:v>
                </c:pt>
                <c:pt idx="74">
                  <c:v>73375.0</c:v>
                </c:pt>
                <c:pt idx="75">
                  <c:v>74834.0</c:v>
                </c:pt>
                <c:pt idx="76">
                  <c:v>77765.0</c:v>
                </c:pt>
                <c:pt idx="77">
                  <c:v>81391.0</c:v>
                </c:pt>
                <c:pt idx="78">
                  <c:v>83623.0</c:v>
                </c:pt>
                <c:pt idx="79">
                  <c:v>86118.0</c:v>
                </c:pt>
                <c:pt idx="80">
                  <c:v>89163.0</c:v>
                </c:pt>
                <c:pt idx="81">
                  <c:v>91010.0</c:v>
                </c:pt>
                <c:pt idx="82">
                  <c:v>92577.0</c:v>
                </c:pt>
                <c:pt idx="83">
                  <c:v>94900.0</c:v>
                </c:pt>
                <c:pt idx="84">
                  <c:v>97243.0</c:v>
                </c:pt>
                <c:pt idx="85">
                  <c:v>99520.0</c:v>
                </c:pt>
                <c:pt idx="86">
                  <c:v>101864.0</c:v>
                </c:pt>
                <c:pt idx="87">
                  <c:v>104731.0</c:v>
                </c:pt>
                <c:pt idx="88">
                  <c:v>107367.0</c:v>
                </c:pt>
                <c:pt idx="89">
                  <c:v>108612.0</c:v>
                </c:pt>
                <c:pt idx="90">
                  <c:v>109980.0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FF5D97"/>
                </a:gs>
                <a:gs pos="50000">
                  <a:srgbClr val="FF9BBF"/>
                </a:gs>
                <a:gs pos="100000">
                  <a:srgbClr val="FF5D97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Sheet1!$I$2:$I$93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  <c:pt idx="66">
                  <c:v>446982.0</c:v>
                </c:pt>
                <c:pt idx="67">
                  <c:v>469964.0</c:v>
                </c:pt>
                <c:pt idx="68">
                  <c:v>497421.0</c:v>
                </c:pt>
                <c:pt idx="69">
                  <c:v>523232.0</c:v>
                </c:pt>
                <c:pt idx="70">
                  <c:v>519509.0</c:v>
                </c:pt>
                <c:pt idx="71">
                  <c:v>540937.0</c:v>
                </c:pt>
                <c:pt idx="72">
                  <c:v>567051.0</c:v>
                </c:pt>
                <c:pt idx="73">
                  <c:v>589118.0</c:v>
                </c:pt>
                <c:pt idx="74">
                  <c:v>586025.0</c:v>
                </c:pt>
                <c:pt idx="75">
                  <c:v>610962.0</c:v>
                </c:pt>
                <c:pt idx="76">
                  <c:v>632123.0</c:v>
                </c:pt>
                <c:pt idx="77">
                  <c:v>657023.0</c:v>
                </c:pt>
                <c:pt idx="78">
                  <c:v>649752.0</c:v>
                </c:pt>
                <c:pt idx="79">
                  <c:v>681850.0</c:v>
                </c:pt>
                <c:pt idx="80">
                  <c:v>714592.0</c:v>
                </c:pt>
                <c:pt idx="81">
                  <c:v>737118.0</c:v>
                </c:pt>
                <c:pt idx="82">
                  <c:v>724137.0</c:v>
                </c:pt>
                <c:pt idx="83">
                  <c:v>754005.0</c:v>
                </c:pt>
                <c:pt idx="84">
                  <c:v>779856.0</c:v>
                </c:pt>
                <c:pt idx="85">
                  <c:v>807724.0</c:v>
                </c:pt>
                <c:pt idx="86">
                  <c:v>798186.0</c:v>
                </c:pt>
                <c:pt idx="87">
                  <c:v>827580.0</c:v>
                </c:pt>
                <c:pt idx="88">
                  <c:v>863597.0</c:v>
                </c:pt>
                <c:pt idx="89">
                  <c:v>892993.0</c:v>
                </c:pt>
                <c:pt idx="90">
                  <c:v>875450.0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gradFill flip="none" rotWithShape="1">
              <a:gsLst>
                <a:gs pos="0">
                  <a:srgbClr val="423100"/>
                </a:gs>
                <a:gs pos="50000">
                  <a:srgbClr val="B08200"/>
                </a:gs>
                <a:gs pos="100000">
                  <a:srgbClr val="4231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Sheet1!$J$2:$J$93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  <c:pt idx="66">
                  <c:v>3270.0</c:v>
                </c:pt>
                <c:pt idx="67">
                  <c:v>3290.0</c:v>
                </c:pt>
                <c:pt idx="68">
                  <c:v>3316.0</c:v>
                </c:pt>
                <c:pt idx="69">
                  <c:v>3331.0</c:v>
                </c:pt>
                <c:pt idx="70">
                  <c:v>3357.0</c:v>
                </c:pt>
                <c:pt idx="71">
                  <c:v>3372.0</c:v>
                </c:pt>
                <c:pt idx="72">
                  <c:v>3367.0</c:v>
                </c:pt>
                <c:pt idx="73">
                  <c:v>3364.0</c:v>
                </c:pt>
                <c:pt idx="74">
                  <c:v>3391.0</c:v>
                </c:pt>
                <c:pt idx="75">
                  <c:v>3415.0</c:v>
                </c:pt>
                <c:pt idx="76">
                  <c:v>3443.0</c:v>
                </c:pt>
                <c:pt idx="77">
                  <c:v>3477.0</c:v>
                </c:pt>
                <c:pt idx="78">
                  <c:v>3514.0</c:v>
                </c:pt>
                <c:pt idx="79">
                  <c:v>3607.0</c:v>
                </c:pt>
                <c:pt idx="80">
                  <c:v>3636.0</c:v>
                </c:pt>
                <c:pt idx="81">
                  <c:v>3658.0</c:v>
                </c:pt>
                <c:pt idx="82">
                  <c:v>3684.0</c:v>
                </c:pt>
                <c:pt idx="83">
                  <c:v>3708.0</c:v>
                </c:pt>
                <c:pt idx="84">
                  <c:v>3720.0</c:v>
                </c:pt>
                <c:pt idx="85">
                  <c:v>3750.0</c:v>
                </c:pt>
                <c:pt idx="86">
                  <c:v>3775.0</c:v>
                </c:pt>
                <c:pt idx="87">
                  <c:v>3800.0</c:v>
                </c:pt>
                <c:pt idx="88">
                  <c:v>3830.0</c:v>
                </c:pt>
                <c:pt idx="89">
                  <c:v>3856.0</c:v>
                </c:pt>
                <c:pt idx="90">
                  <c:v>3863.0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gradFill flip="none" rotWithShape="1">
              <a:gsLst>
                <a:gs pos="0">
                  <a:srgbClr val="B08200"/>
                </a:gs>
                <a:gs pos="50000">
                  <a:srgbClr val="E5C609"/>
                </a:gs>
                <a:gs pos="100000">
                  <a:srgbClr val="B082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Sheet1!$K$2:$K$93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  <c:pt idx="66">
                  <c:v>1518.0</c:v>
                </c:pt>
                <c:pt idx="67">
                  <c:v>1532.0</c:v>
                </c:pt>
                <c:pt idx="68">
                  <c:v>1541.0</c:v>
                </c:pt>
                <c:pt idx="69">
                  <c:v>1561.0</c:v>
                </c:pt>
                <c:pt idx="70">
                  <c:v>1563.0</c:v>
                </c:pt>
                <c:pt idx="71">
                  <c:v>1570.0</c:v>
                </c:pt>
                <c:pt idx="72">
                  <c:v>1578.0</c:v>
                </c:pt>
                <c:pt idx="73">
                  <c:v>1587.0</c:v>
                </c:pt>
                <c:pt idx="74">
                  <c:v>1582.0</c:v>
                </c:pt>
                <c:pt idx="75">
                  <c:v>1602.0</c:v>
                </c:pt>
                <c:pt idx="76">
                  <c:v>1616.0</c:v>
                </c:pt>
                <c:pt idx="77">
                  <c:v>1707.0</c:v>
                </c:pt>
                <c:pt idx="78">
                  <c:v>1713.0</c:v>
                </c:pt>
                <c:pt idx="79">
                  <c:v>1739.0</c:v>
                </c:pt>
                <c:pt idx="80">
                  <c:v>1761.0</c:v>
                </c:pt>
                <c:pt idx="81">
                  <c:v>1778.0</c:v>
                </c:pt>
                <c:pt idx="82">
                  <c:v>1781.0</c:v>
                </c:pt>
                <c:pt idx="83">
                  <c:v>1791.0</c:v>
                </c:pt>
                <c:pt idx="84">
                  <c:v>1801.0</c:v>
                </c:pt>
                <c:pt idx="85">
                  <c:v>1816.0</c:v>
                </c:pt>
                <c:pt idx="86">
                  <c:v>1820.0</c:v>
                </c:pt>
                <c:pt idx="87">
                  <c:v>1839.0</c:v>
                </c:pt>
                <c:pt idx="88">
                  <c:v>1862.0</c:v>
                </c:pt>
                <c:pt idx="89">
                  <c:v>1877.0</c:v>
                </c:pt>
                <c:pt idx="90">
                  <c:v>1867.0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7614736"/>
        <c:axId val="317617664"/>
      </c:barChart>
      <c:catAx>
        <c:axId val="31761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Evaluation date</a:t>
                </a:r>
              </a:p>
            </c:rich>
          </c:tx>
          <c:layout>
            <c:manualLayout>
              <c:xMode val="edge"/>
              <c:yMode val="edge"/>
              <c:x val="0.42881265048481"/>
              <c:y val="0.95571311504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780" b="1" baseline="0"/>
            </a:pPr>
            <a:endParaRPr lang="en-US"/>
          </a:p>
        </c:txPr>
        <c:crossAx val="317617664"/>
        <c:crosses val="autoZero"/>
        <c:auto val="1"/>
        <c:lblAlgn val="ctr"/>
        <c:lblOffset val="20"/>
        <c:tickLblSkip val="1"/>
        <c:noMultiLvlLbl val="0"/>
      </c:catAx>
      <c:valAx>
        <c:axId val="317617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299390287052E-5"/>
              <c:y val="0.26147131812268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17614736"/>
        <c:crossesAt val="1.0"/>
        <c:crossBetween val="midCat"/>
        <c:majorUnit val="25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9403622600949"/>
          <c:y val="0.0274095470618915"/>
          <c:w val="0.203583420230948"/>
          <c:h val="0.58079946661470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73251308463"/>
          <c:y val="0.115756129600536"/>
          <c:w val="0.797421341547527"/>
          <c:h val="0.678304033414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132133"/>
                </a:gs>
                <a:gs pos="50000">
                  <a:srgbClr val="244270"/>
                </a:gs>
                <a:gs pos="100000">
                  <a:srgbClr val="132133"/>
                </a:gs>
              </a:gsLst>
              <a:lin ang="0" scaled="1"/>
            </a:gradFill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84.7</c:v>
                </c:pt>
                <c:pt idx="2">
                  <c:v>89.2</c:v>
                </c:pt>
                <c:pt idx="3">
                  <c:v>83.2</c:v>
                </c:pt>
                <c:pt idx="4">
                  <c:v>63.7</c:v>
                </c:pt>
                <c:pt idx="5">
                  <c:v>53.2</c:v>
                </c:pt>
                <c:pt idx="6">
                  <c:v>34.7</c:v>
                </c:pt>
                <c:pt idx="7">
                  <c:v>31.4</c:v>
                </c:pt>
                <c:pt idx="8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600000"/>
                </a:gs>
                <a:gs pos="50000">
                  <a:srgbClr val="B00000"/>
                </a:gs>
                <a:gs pos="100000">
                  <a:srgbClr val="600000"/>
                </a:gs>
              </a:gsLst>
              <a:lin ang="0" scaled="1"/>
            </a:gradFill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47.8</c:v>
                </c:pt>
                <c:pt idx="2">
                  <c:v>43.4</c:v>
                </c:pt>
                <c:pt idx="3">
                  <c:v>45.0</c:v>
                </c:pt>
                <c:pt idx="4">
                  <c:v>45.4</c:v>
                </c:pt>
                <c:pt idx="5">
                  <c:v>40.6</c:v>
                </c:pt>
                <c:pt idx="6">
                  <c:v>34.0</c:v>
                </c:pt>
                <c:pt idx="7">
                  <c:v>30.6</c:v>
                </c:pt>
                <c:pt idx="8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318512912"/>
        <c:axId val="371495504"/>
      </c:barChart>
      <c:catAx>
        <c:axId val="31851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7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371495504"/>
        <c:crosses val="autoZero"/>
        <c:auto val="1"/>
        <c:lblAlgn val="ctr"/>
        <c:lblOffset val="0"/>
        <c:noMultiLvlLbl val="0"/>
      </c:catAx>
      <c:valAx>
        <c:axId val="371495504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Parent age (months)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22029866031023"/>
              <c:y val="0.192985520022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318512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700"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23C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244270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244270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244270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D88B5764-D332-48C4-BD69-8CB4538330E7}" type="presOf" srcId="{0FCB0F17-BD43-A64C-B4F0-154089C64D14}" destId="{4B0CE49D-6B5A-9241-8EE3-C6095D893787}" srcOrd="0" destOrd="0" presId="urn:microsoft.com/office/officeart/2005/8/layout/orgChart1"/>
    <dgm:cxn modelId="{3B8E0038-61E8-4C08-8945-41B097AE2FE6}" type="presOf" srcId="{E5E372C9-C751-C34B-AC5E-F343F33A15D7}" destId="{CCA8A4F9-C9F6-534E-B5F3-612E889B1C0C}" srcOrd="0" destOrd="0" presId="urn:microsoft.com/office/officeart/2005/8/layout/orgChart1"/>
    <dgm:cxn modelId="{0E405FBB-6195-4457-821D-28CB6DC29A61}" type="presOf" srcId="{1554256E-1275-F847-9577-083955F29FDF}" destId="{772D11BD-CBE6-6C41-B46C-6F48E3B86530}" srcOrd="1" destOrd="0" presId="urn:microsoft.com/office/officeart/2005/8/layout/orgChart1"/>
    <dgm:cxn modelId="{E3A3C918-6133-4B6F-9525-CEA4464784C9}" type="presOf" srcId="{DEC9F93D-D996-2C49-A938-B8C31DC1C350}" destId="{BEF4B240-1142-5B4E-8E21-4750470A7383}" srcOrd="1" destOrd="0" presId="urn:microsoft.com/office/officeart/2005/8/layout/orgChart1"/>
    <dgm:cxn modelId="{BF7D995B-3E65-4525-8ED0-FE15AF43D0A1}" type="presOf" srcId="{CE4F10CF-343E-4245-90A8-46A146B34815}" destId="{0311C99E-9CB9-ED44-9808-EDA985A269FA}" srcOrd="0" destOrd="0" presId="urn:microsoft.com/office/officeart/2005/8/layout/orgChart1"/>
    <dgm:cxn modelId="{8B3E28A4-32BA-4889-AB21-42872611FFB7}" type="presOf" srcId="{02E68B6B-813E-A34D-A8E3-44AF8AD891A7}" destId="{76BF40CC-D99E-FF4F-BE0D-41834B375462}" srcOrd="1" destOrd="0" presId="urn:microsoft.com/office/officeart/2005/8/layout/orgChart1"/>
    <dgm:cxn modelId="{736F3718-183C-4D2C-AA23-54DC48D68BAE}" type="presOf" srcId="{0FCB0F17-BD43-A64C-B4F0-154089C64D14}" destId="{E2049A88-3ABC-D744-940A-04B0DF3F7F76}" srcOrd="1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A9869653-0A8A-457D-96DE-977C9AB95270}" type="presOf" srcId="{F9F3B137-8945-2944-A65D-E750635CE9FD}" destId="{AF185B50-D0F3-2D4C-BDDB-B0B855E2A938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5E71E00F-1A25-406E-BC34-DB7FEE64FC9C}" type="presOf" srcId="{150298D0-AB82-D44F-B432-B76D9AF60820}" destId="{71FDF91E-1811-7C49-BFEA-B90C4D1C5DE2}" srcOrd="0" destOrd="0" presId="urn:microsoft.com/office/officeart/2005/8/layout/orgChart1"/>
    <dgm:cxn modelId="{EC7B6B46-3E78-4E0B-9E33-E5841C0F3767}" type="presOf" srcId="{1A3E2DC0-D31C-DF4A-B07D-FFEE98828C03}" destId="{1DDA9E01-940E-0D4E-9915-51DC62205EAF}" srcOrd="0" destOrd="0" presId="urn:microsoft.com/office/officeart/2005/8/layout/orgChart1"/>
    <dgm:cxn modelId="{1940F771-EE9E-4811-AB73-F53691F326B6}" type="presOf" srcId="{CE4F10CF-343E-4245-90A8-46A146B34815}" destId="{73E770C7-7D12-B641-AEBB-B7D18B788DFD}" srcOrd="1" destOrd="0" presId="urn:microsoft.com/office/officeart/2005/8/layout/orgChart1"/>
    <dgm:cxn modelId="{95FEE176-58DB-451F-A619-7726C9E745CD}" type="presOf" srcId="{DEC9F93D-D996-2C49-A938-B8C31DC1C350}" destId="{7DA44A1F-CE33-8C44-A92E-8F4D074E993E}" srcOrd="0" destOrd="0" presId="urn:microsoft.com/office/officeart/2005/8/layout/orgChart1"/>
    <dgm:cxn modelId="{53B50AAA-6659-4D8E-AB65-7BAF3FA19A8D}" type="presOf" srcId="{02E68B6B-813E-A34D-A8E3-44AF8AD891A7}" destId="{202C136F-904C-2F4C-ABF8-E6B7F5485CEE}" srcOrd="0" destOrd="0" presId="urn:microsoft.com/office/officeart/2005/8/layout/orgChart1"/>
    <dgm:cxn modelId="{AE89450C-C8F2-4668-BDE5-AAACB9151E37}" type="presOf" srcId="{1554256E-1275-F847-9577-083955F29FDF}" destId="{6F6CAA7B-295A-C04A-8C74-87DA15BC6EE2}" srcOrd="0" destOrd="0" presId="urn:microsoft.com/office/officeart/2005/8/layout/orgChart1"/>
    <dgm:cxn modelId="{E2E9CCB1-2CEB-4CCB-ADBF-430FB2557B76}" type="presOf" srcId="{501FAF7E-F1A8-DA48-920C-D07F009E38DD}" destId="{0F55ED42-3813-1646-A230-FC1E4F7DE216}" srcOrd="0" destOrd="0" presId="urn:microsoft.com/office/officeart/2005/8/layout/orgChart1"/>
    <dgm:cxn modelId="{4CFFEBF1-2B3B-48D5-9071-0FABE76A0C86}" type="presParOf" srcId="{CCA8A4F9-C9F6-534E-B5F3-612E889B1C0C}" destId="{B8067054-B4EE-A74A-A8FB-6F04D9B9C638}" srcOrd="0" destOrd="0" presId="urn:microsoft.com/office/officeart/2005/8/layout/orgChart1"/>
    <dgm:cxn modelId="{CFDCB8DF-EC23-4296-A9E5-982660CD5E02}" type="presParOf" srcId="{B8067054-B4EE-A74A-A8FB-6F04D9B9C638}" destId="{AC012184-6044-F64F-ABB3-CC74D49B1796}" srcOrd="0" destOrd="0" presId="urn:microsoft.com/office/officeart/2005/8/layout/orgChart1"/>
    <dgm:cxn modelId="{E8052B14-7081-45D1-BCDD-FA87C3261C58}" type="presParOf" srcId="{AC012184-6044-F64F-ABB3-CC74D49B1796}" destId="{4B0CE49D-6B5A-9241-8EE3-C6095D893787}" srcOrd="0" destOrd="0" presId="urn:microsoft.com/office/officeart/2005/8/layout/orgChart1"/>
    <dgm:cxn modelId="{AA58E856-E931-42EF-85C4-CBB5922C2830}" type="presParOf" srcId="{AC012184-6044-F64F-ABB3-CC74D49B1796}" destId="{E2049A88-3ABC-D744-940A-04B0DF3F7F76}" srcOrd="1" destOrd="0" presId="urn:microsoft.com/office/officeart/2005/8/layout/orgChart1"/>
    <dgm:cxn modelId="{CC2C06D6-C7A0-4917-99DB-434D8872BD13}" type="presParOf" srcId="{B8067054-B4EE-A74A-A8FB-6F04D9B9C638}" destId="{63E6C915-D84F-CF44-B017-DABBAC10CC06}" srcOrd="1" destOrd="0" presId="urn:microsoft.com/office/officeart/2005/8/layout/orgChart1"/>
    <dgm:cxn modelId="{A33A966A-3EF1-4E24-B2DC-D23526F23F47}" type="presParOf" srcId="{63E6C915-D84F-CF44-B017-DABBAC10CC06}" destId="{AF185B50-D0F3-2D4C-BDDB-B0B855E2A938}" srcOrd="0" destOrd="0" presId="urn:microsoft.com/office/officeart/2005/8/layout/orgChart1"/>
    <dgm:cxn modelId="{8D7784EF-6EE3-4AFD-86D9-91EC1308043B}" type="presParOf" srcId="{63E6C915-D84F-CF44-B017-DABBAC10CC06}" destId="{CEBBCFB3-167A-914C-BD83-E9165C5685C4}" srcOrd="1" destOrd="0" presId="urn:microsoft.com/office/officeart/2005/8/layout/orgChart1"/>
    <dgm:cxn modelId="{D18E2BE4-94B4-476A-AA1C-5651404E0CC7}" type="presParOf" srcId="{CEBBCFB3-167A-914C-BD83-E9165C5685C4}" destId="{715AECD1-0AEE-D243-9A08-DCDAC05745EB}" srcOrd="0" destOrd="0" presId="urn:microsoft.com/office/officeart/2005/8/layout/orgChart1"/>
    <dgm:cxn modelId="{CD8286CB-4A48-400D-978A-754D0FE844F3}" type="presParOf" srcId="{715AECD1-0AEE-D243-9A08-DCDAC05745EB}" destId="{202C136F-904C-2F4C-ABF8-E6B7F5485CEE}" srcOrd="0" destOrd="0" presId="urn:microsoft.com/office/officeart/2005/8/layout/orgChart1"/>
    <dgm:cxn modelId="{8D60BC12-BEFD-49B1-A8BF-26B53F34D3B7}" type="presParOf" srcId="{715AECD1-0AEE-D243-9A08-DCDAC05745EB}" destId="{76BF40CC-D99E-FF4F-BE0D-41834B375462}" srcOrd="1" destOrd="0" presId="urn:microsoft.com/office/officeart/2005/8/layout/orgChart1"/>
    <dgm:cxn modelId="{48CAFAC9-5608-4386-8CE6-AE266FDBF312}" type="presParOf" srcId="{CEBBCFB3-167A-914C-BD83-E9165C5685C4}" destId="{D98D3044-E001-8B4B-9C44-8F1D8C92FFC8}" srcOrd="1" destOrd="0" presId="urn:microsoft.com/office/officeart/2005/8/layout/orgChart1"/>
    <dgm:cxn modelId="{60E2CBA7-4E43-4357-AEE9-63E5276271EE}" type="presParOf" srcId="{CEBBCFB3-167A-914C-BD83-E9165C5685C4}" destId="{4FE1A550-E4AA-D442-9B4A-1C3D8F48B466}" srcOrd="2" destOrd="0" presId="urn:microsoft.com/office/officeart/2005/8/layout/orgChart1"/>
    <dgm:cxn modelId="{EB0A8F1D-0C9B-40D4-9682-1E6EEDBFDDA9}" type="presParOf" srcId="{63E6C915-D84F-CF44-B017-DABBAC10CC06}" destId="{1DDA9E01-940E-0D4E-9915-51DC62205EAF}" srcOrd="2" destOrd="0" presId="urn:microsoft.com/office/officeart/2005/8/layout/orgChart1"/>
    <dgm:cxn modelId="{7C653E26-0273-4DDD-8F4D-F9B48F5DF77B}" type="presParOf" srcId="{63E6C915-D84F-CF44-B017-DABBAC10CC06}" destId="{CE51887E-6ACA-F342-B4E4-7F50AF07EFCA}" srcOrd="3" destOrd="0" presId="urn:microsoft.com/office/officeart/2005/8/layout/orgChart1"/>
    <dgm:cxn modelId="{F2CD181E-8FAD-4287-AB95-F473C0059B95}" type="presParOf" srcId="{CE51887E-6ACA-F342-B4E4-7F50AF07EFCA}" destId="{037E7D96-3629-2F48-8896-A6C4089126DB}" srcOrd="0" destOrd="0" presId="urn:microsoft.com/office/officeart/2005/8/layout/orgChart1"/>
    <dgm:cxn modelId="{147F20C6-C2D6-4F67-901D-857D60E29EFF}" type="presParOf" srcId="{037E7D96-3629-2F48-8896-A6C4089126DB}" destId="{0311C99E-9CB9-ED44-9808-EDA985A269FA}" srcOrd="0" destOrd="0" presId="urn:microsoft.com/office/officeart/2005/8/layout/orgChart1"/>
    <dgm:cxn modelId="{62280E7E-D935-4CC0-9C52-4602B531D125}" type="presParOf" srcId="{037E7D96-3629-2F48-8896-A6C4089126DB}" destId="{73E770C7-7D12-B641-AEBB-B7D18B788DFD}" srcOrd="1" destOrd="0" presId="urn:microsoft.com/office/officeart/2005/8/layout/orgChart1"/>
    <dgm:cxn modelId="{649AA959-123F-4531-82A9-8A2622381DA7}" type="presParOf" srcId="{CE51887E-6ACA-F342-B4E4-7F50AF07EFCA}" destId="{6D515FFE-11DA-0844-B97C-4FC05798D01E}" srcOrd="1" destOrd="0" presId="urn:microsoft.com/office/officeart/2005/8/layout/orgChart1"/>
    <dgm:cxn modelId="{57D4440A-9CF3-4610-B430-4DD5E2722368}" type="presParOf" srcId="{CE51887E-6ACA-F342-B4E4-7F50AF07EFCA}" destId="{A54C3B3C-137A-F74E-9440-16A98DA562C9}" srcOrd="2" destOrd="0" presId="urn:microsoft.com/office/officeart/2005/8/layout/orgChart1"/>
    <dgm:cxn modelId="{0055CAA6-3293-44B9-9505-A9D15DC0FE50}" type="presParOf" srcId="{63E6C915-D84F-CF44-B017-DABBAC10CC06}" destId="{71FDF91E-1811-7C49-BFEA-B90C4D1C5DE2}" srcOrd="4" destOrd="0" presId="urn:microsoft.com/office/officeart/2005/8/layout/orgChart1"/>
    <dgm:cxn modelId="{46532B31-584B-4E5C-A177-3D43C00C0FEB}" type="presParOf" srcId="{63E6C915-D84F-CF44-B017-DABBAC10CC06}" destId="{86BF64D3-8441-184F-B579-785005DAAA6D}" srcOrd="5" destOrd="0" presId="urn:microsoft.com/office/officeart/2005/8/layout/orgChart1"/>
    <dgm:cxn modelId="{9E7D9E1E-BB29-48A5-8F24-DB2BD7B04233}" type="presParOf" srcId="{86BF64D3-8441-184F-B579-785005DAAA6D}" destId="{21BC1663-C857-6D42-B74D-72BA22F4E9B5}" srcOrd="0" destOrd="0" presId="urn:microsoft.com/office/officeart/2005/8/layout/orgChart1"/>
    <dgm:cxn modelId="{C8D284D7-6CEF-4EC4-B5D0-4E33EDCC683E}" type="presParOf" srcId="{21BC1663-C857-6D42-B74D-72BA22F4E9B5}" destId="{7DA44A1F-CE33-8C44-A92E-8F4D074E993E}" srcOrd="0" destOrd="0" presId="urn:microsoft.com/office/officeart/2005/8/layout/orgChart1"/>
    <dgm:cxn modelId="{6F7F91BB-8FF6-462D-AF62-0E6A31995F90}" type="presParOf" srcId="{21BC1663-C857-6D42-B74D-72BA22F4E9B5}" destId="{BEF4B240-1142-5B4E-8E21-4750470A7383}" srcOrd="1" destOrd="0" presId="urn:microsoft.com/office/officeart/2005/8/layout/orgChart1"/>
    <dgm:cxn modelId="{FDC0CC90-F618-4BE9-9BA0-C249052B672A}" type="presParOf" srcId="{86BF64D3-8441-184F-B579-785005DAAA6D}" destId="{7B8DE4AC-47B8-1742-8512-4A1C97F54747}" srcOrd="1" destOrd="0" presId="urn:microsoft.com/office/officeart/2005/8/layout/orgChart1"/>
    <dgm:cxn modelId="{0A87FD83-3BE9-44C5-86F5-BD792369FF35}" type="presParOf" srcId="{86BF64D3-8441-184F-B579-785005DAAA6D}" destId="{E87885B9-CD46-DF4B-861B-41851A0F965F}" srcOrd="2" destOrd="0" presId="urn:microsoft.com/office/officeart/2005/8/layout/orgChart1"/>
    <dgm:cxn modelId="{9BFB075B-C724-4F64-BE2F-2A075DB686D1}" type="presParOf" srcId="{63E6C915-D84F-CF44-B017-DABBAC10CC06}" destId="{0F55ED42-3813-1646-A230-FC1E4F7DE216}" srcOrd="6" destOrd="0" presId="urn:microsoft.com/office/officeart/2005/8/layout/orgChart1"/>
    <dgm:cxn modelId="{ACE71A64-F375-4B7A-A664-1ABB6B686EF1}" type="presParOf" srcId="{63E6C915-D84F-CF44-B017-DABBAC10CC06}" destId="{BB92D777-6434-3D42-A357-9F9A49B2FE38}" srcOrd="7" destOrd="0" presId="urn:microsoft.com/office/officeart/2005/8/layout/orgChart1"/>
    <dgm:cxn modelId="{5425B935-2CB8-4B8C-AD72-1B5B9E3DC159}" type="presParOf" srcId="{BB92D777-6434-3D42-A357-9F9A49B2FE38}" destId="{8529C3F2-7527-1542-81B6-F2F4C58BD84B}" srcOrd="0" destOrd="0" presId="urn:microsoft.com/office/officeart/2005/8/layout/orgChart1"/>
    <dgm:cxn modelId="{E6A20562-C8B7-405C-A1A7-CFE9AAB935AD}" type="presParOf" srcId="{8529C3F2-7527-1542-81B6-F2F4C58BD84B}" destId="{6F6CAA7B-295A-C04A-8C74-87DA15BC6EE2}" srcOrd="0" destOrd="0" presId="urn:microsoft.com/office/officeart/2005/8/layout/orgChart1"/>
    <dgm:cxn modelId="{2EE76B88-1235-4664-87FB-D1CCE46B3057}" type="presParOf" srcId="{8529C3F2-7527-1542-81B6-F2F4C58BD84B}" destId="{772D11BD-CBE6-6C41-B46C-6F48E3B86530}" srcOrd="1" destOrd="0" presId="urn:microsoft.com/office/officeart/2005/8/layout/orgChart1"/>
    <dgm:cxn modelId="{7F29372B-7776-4B0C-A995-EBC0992E6B81}" type="presParOf" srcId="{BB92D777-6434-3D42-A357-9F9A49B2FE38}" destId="{FDFDC28C-AC32-9345-9ED1-569DFE5EF520}" srcOrd="1" destOrd="0" presId="urn:microsoft.com/office/officeart/2005/8/layout/orgChart1"/>
    <dgm:cxn modelId="{DE37DE1B-4EFA-4750-9405-D304B5AB8C59}" type="presParOf" srcId="{BB92D777-6434-3D42-A357-9F9A49B2FE38}" destId="{9A502CC0-5023-7A4C-A993-5F3AB8493DF2}" srcOrd="2" destOrd="0" presId="urn:microsoft.com/office/officeart/2005/8/layout/orgChart1"/>
    <dgm:cxn modelId="{EAA6A1B4-F5BC-4117-92B4-28A654875C42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23C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0.66893</cdr:x>
      <cdr:y>0.54175</cdr:y>
    </cdr:from>
    <cdr:to>
      <cdr:x>0.6786</cdr:x>
      <cdr:y>0.64215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5963771" y="3270802"/>
          <a:ext cx="86190" cy="60616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0.72926</cdr:x>
      <cdr:y>0.54338</cdr:y>
    </cdr:from>
    <cdr:to>
      <cdr:x>0.74334</cdr:x>
      <cdr:y>0.63621</cdr:y>
    </cdr:to>
    <cdr:sp macro="" textlink="">
      <cdr:nvSpPr>
        <cdr:cNvPr id="14" name="Oval 13"/>
        <cdr:cNvSpPr/>
      </cdr:nvSpPr>
      <cdr:spPr>
        <a:xfrm xmlns:a="http://schemas.openxmlformats.org/drawingml/2006/main">
          <a:off x="6501653" y="3280647"/>
          <a:ext cx="125506" cy="560464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0.68301</cdr:x>
      <cdr:y>0.54294</cdr:y>
    </cdr:from>
    <cdr:to>
      <cdr:x>0.69142</cdr:x>
      <cdr:y>0.66739</cdr:y>
    </cdr:to>
    <cdr:sp macro="" textlink="">
      <cdr:nvSpPr>
        <cdr:cNvPr id="15" name="Oval 14"/>
        <cdr:cNvSpPr/>
      </cdr:nvSpPr>
      <cdr:spPr>
        <a:xfrm xmlns:a="http://schemas.openxmlformats.org/drawingml/2006/main">
          <a:off x="6089275" y="3277992"/>
          <a:ext cx="74981" cy="75137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0.66934</cdr:x>
      <cdr:y>0.47138</cdr:y>
    </cdr:from>
    <cdr:to>
      <cdr:x>0.77827</cdr:x>
      <cdr:y>0.58766</cdr:y>
    </cdr:to>
    <cdr:pic>
      <cdr:nvPicPr>
        <cdr:cNvPr id="2" name="Picture 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18568" y="2409478"/>
          <a:ext cx="914400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0.27756</cdr:x>
      <cdr:y>0.2275</cdr:y>
    </cdr:from>
    <cdr:to>
      <cdr:x>0.29295</cdr:x>
      <cdr:y>0.25779</cdr:y>
    </cdr:to>
    <cdr:sp macro="" textlink="">
      <cdr:nvSpPr>
        <cdr:cNvPr id="11" name="Oval 10"/>
        <cdr:cNvSpPr/>
      </cdr:nvSpPr>
      <cdr:spPr>
        <a:xfrm xmlns:a="http://schemas.openxmlformats.org/drawingml/2006/main" rot="20100000">
          <a:off x="2474596" y="1373533"/>
          <a:ext cx="137160" cy="1828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0.3609</cdr:x>
      <cdr:y>0.64287</cdr:y>
    </cdr:from>
    <cdr:to>
      <cdr:x>0.4317</cdr:x>
      <cdr:y>0.72337</cdr:y>
    </cdr:to>
    <cdr:pic>
      <cdr:nvPicPr>
        <cdr:cNvPr id="12" name="Picture 1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29446" y="3286009"/>
          <a:ext cx="594360" cy="4114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0.38487</cdr:x>
      <cdr:y>0.73172</cdr:y>
    </cdr:from>
    <cdr:to>
      <cdr:x>0.41426</cdr:x>
      <cdr:y>0.80745</cdr:y>
    </cdr:to>
    <cdr:pic>
      <cdr:nvPicPr>
        <cdr:cNvPr id="19" name="Picture 18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30638" y="3740189"/>
          <a:ext cx="246705" cy="387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0.1991</cdr:x>
      <cdr:y>0.21679</cdr:y>
    </cdr:from>
    <cdr:to>
      <cdr:x>0.30781</cdr:x>
      <cdr:y>0.33307</cdr:y>
    </cdr:to>
    <cdr:pic>
      <cdr:nvPicPr>
        <cdr:cNvPr id="20" name="Picture 19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71284" y="1108121"/>
          <a:ext cx="912532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0.70506</cdr:x>
      <cdr:y>0.05884</cdr:y>
    </cdr:from>
    <cdr:to>
      <cdr:x>0.74875</cdr:x>
      <cdr:y>0.18406</cdr:y>
    </cdr:to>
    <cdr:pic>
      <cdr:nvPicPr>
        <cdr:cNvPr id="10" name="Picture 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18379" y="300736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0.23844</cdr:x>
      <cdr:y>0.54395</cdr:y>
    </cdr:from>
    <cdr:to>
      <cdr:x>0.28214</cdr:x>
      <cdr:y>0.66917</cdr:y>
    </cdr:to>
    <cdr:pic>
      <cdr:nvPicPr>
        <cdr:cNvPr id="16" name="Picture 1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1520" y="2780374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6562-9D1E-4FFD-9645-01B399FBC516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7C56-861D-499D-8170-A7A5367E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0918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D839-52E9-1348-BB4E-36CF865E0C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774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err="1" smtClean="0">
                <a:solidFill>
                  <a:schemeClr val="bg1"/>
                </a:solidFill>
              </a:rPr>
              <a:t>Moorepark</a:t>
            </a:r>
            <a:r>
              <a:rPr lang="en-US" sz="1100" b="1" dirty="0" smtClean="0">
                <a:solidFill>
                  <a:schemeClr val="bg1"/>
                </a:solidFill>
              </a:rPr>
              <a:t> Food Research Centre, </a:t>
            </a:r>
            <a:r>
              <a:rPr lang="en-US" sz="1100" b="1" dirty="0" err="1" smtClean="0">
                <a:solidFill>
                  <a:schemeClr val="bg1"/>
                </a:solidFill>
              </a:rPr>
              <a:t>Teagasc</a:t>
            </a:r>
            <a:r>
              <a:rPr lang="en-US" sz="1100" b="1" baseline="0" dirty="0" smtClean="0">
                <a:solidFill>
                  <a:schemeClr val="bg1"/>
                </a:solidFill>
              </a:rPr>
              <a:t>, Fermoy , Co. Cork</a:t>
            </a:r>
            <a:r>
              <a:rPr lang="en-US" sz="1100" b="1" dirty="0" smtClean="0">
                <a:solidFill>
                  <a:schemeClr val="bg1"/>
                </a:solidFill>
              </a:rPr>
              <a:t>, Ireland, 12 December 2017 </a:t>
            </a:r>
            <a:r>
              <a:rPr lang="en-US" sz="1100" b="1" dirty="0" smtClean="0">
                <a:solidFill>
                  <a:schemeClr val="bg1"/>
                </a:solidFill>
              </a:rPr>
              <a:t>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.cole@ars.usd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commons.wikimedia.org/wiki/File:Amish_dairy_farm_3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c-lockinc.com/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://goo.gl/wu8YtR" TargetMode="External"/><Relationship Id="rId7" Type="http://schemas.openxmlformats.org/officeDocument/2006/relationships/hyperlink" Target="http://www.afimilk.com/" TargetMode="External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 smtClean="0"/>
              <a:t>Genetic improvement programs for U.S. dairy cattle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Animal Genomics and Improvement Laboratory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Agricultural Research Service, USDA, Beltsville, MD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sz="2400" u="sng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– net merit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evaluation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smtClean="0"/>
              <a:t>Evaluation procedures have improved</a:t>
            </a:r>
          </a:p>
          <a:p>
            <a:pPr>
              <a:spcAft>
                <a:spcPts val="3600"/>
              </a:spcAft>
            </a:pPr>
            <a:r>
              <a:rPr lang="en-US" smtClean="0"/>
              <a:t>Fitness traits have been added</a:t>
            </a:r>
          </a:p>
          <a:p>
            <a:pPr>
              <a:spcAft>
                <a:spcPts val="3600"/>
              </a:spcAft>
            </a:pPr>
            <a:r>
              <a:rPr lang="en-US" smtClean="0"/>
              <a:t>Effective selection has produced substantial annual genetic improvement</a:t>
            </a:r>
          </a:p>
          <a:p>
            <a:pPr>
              <a:spcAft>
                <a:spcPts val="3600"/>
              </a:spcAft>
            </a:pPr>
            <a:r>
              <a:rPr lang="en-US" smtClean="0"/>
              <a:t>Indexes enable selection for overall economic merit</a:t>
            </a:r>
          </a:p>
          <a:p>
            <a:pPr>
              <a:spcAft>
                <a:spcPts val="3600"/>
              </a:spcAft>
            </a:pPr>
            <a:r>
              <a:rPr lang="en-US" smtClean="0"/>
              <a:t>Fertility evaluations prevent continued decline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001000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Increases accuracy of evaluations of bull dams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Assists in selection of service sires</a:t>
            </a:r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00523C"/>
                </a:solidFill>
              </a:rPr>
              <a:t>Particularly for traits with low reliability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High demand for semen from genomically evaluated 2-year-old </a:t>
            </a:r>
            <a:r>
              <a:rPr lang="en-US" dirty="0" smtClean="0"/>
              <a:t>bulls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Funded by farmers, not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Government–industry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2840"/>
            <a:ext cx="8229600" cy="5029200"/>
          </a:xfrm>
        </p:spPr>
        <p:txBody>
          <a:bodyPr/>
          <a:lstStyle/>
          <a:p>
            <a:pPr marL="287338" indent="-2873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Animal Genomics and Improvement Laboratory</a:t>
            </a:r>
            <a:r>
              <a:rPr lang="en-US" sz="2400" dirty="0" smtClean="0">
                <a:solidFill>
                  <a:srgbClr val="00563F"/>
                </a:solidFill>
              </a:rPr>
              <a:t> (AGIL)</a:t>
            </a:r>
            <a:r>
              <a:rPr lang="en-US" sz="2400" dirty="0" smtClean="0"/>
              <a:t> , Agricultural Research Service, USDA 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Responsible for research and development to improve the evaluation system</a:t>
            </a:r>
            <a:endParaRPr lang="en-US" sz="2400" dirty="0" smtClean="0">
              <a:solidFill>
                <a:srgbClr val="00563F"/>
              </a:solidFill>
            </a:endParaRP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00563F"/>
                </a:solidFill>
              </a:rPr>
              <a:t>Located in Beltsville, Maryland </a:t>
            </a:r>
          </a:p>
          <a:p>
            <a:pPr marL="576263" lvl="1" indent="-236538">
              <a:lnSpc>
                <a:spcPts val="2500"/>
              </a:lnSpc>
              <a:spcAft>
                <a:spcPts val="3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244270"/>
                </a:solidFill>
              </a:rPr>
              <a:t>Dr. John Cole, Acting Research Leader</a:t>
            </a:r>
          </a:p>
          <a:p>
            <a:pPr marL="287338" indent="-2873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Council on Dairy Cattle Breeding</a:t>
            </a:r>
            <a:r>
              <a:rPr lang="en-US" sz="2400" dirty="0" smtClean="0">
                <a:solidFill>
                  <a:srgbClr val="00563F"/>
                </a:solidFill>
              </a:rPr>
              <a:t> (CDCB)</a:t>
            </a:r>
            <a:r>
              <a:rPr lang="en-US" sz="2400" dirty="0" smtClean="0"/>
              <a:t> 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Responsible for approving changes,</a:t>
            </a:r>
            <a:br>
              <a:rPr lang="en-US" sz="2400" dirty="0" smtClean="0"/>
            </a:br>
            <a:r>
              <a:rPr lang="en-US" sz="2400" dirty="0" smtClean="0"/>
              <a:t>receiving data, and computing and</a:t>
            </a:r>
            <a:br>
              <a:rPr lang="en-US" sz="2400" dirty="0" smtClean="0"/>
            </a:br>
            <a:r>
              <a:rPr lang="en-US" sz="2400" dirty="0" smtClean="0"/>
              <a:t>delivering U.S. genetic evaluations for</a:t>
            </a:r>
            <a:br>
              <a:rPr lang="en-US" sz="2400" dirty="0" smtClean="0"/>
            </a:br>
            <a:r>
              <a:rPr lang="en-US" sz="2400" dirty="0" smtClean="0"/>
              <a:t>dairy cattle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00563F"/>
                </a:solidFill>
              </a:rPr>
              <a:t>Located in Bowie, Maryland </a:t>
            </a:r>
          </a:p>
          <a:p>
            <a:pPr marL="576263" lvl="1" indent="-236538">
              <a:lnSpc>
                <a:spcPts val="2500"/>
              </a:lnSpc>
              <a:spcAft>
                <a:spcPts val="36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244270"/>
                </a:solidFill>
              </a:rPr>
              <a:t>Dr. Jo</a:t>
            </a:r>
            <a:r>
              <a:rPr lang="en-US" sz="2400" dirty="0" smtClean="0">
                <a:solidFill>
                  <a:srgbClr val="244270"/>
                </a:solidFill>
                <a:latin typeface="Calibri"/>
              </a:rPr>
              <a:t>ão Dürr, CEO</a:t>
            </a:r>
            <a:endParaRPr lang="en-US" sz="2400" dirty="0">
              <a:solidFill>
                <a:srgbClr val="2442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8" y="2329771"/>
            <a:ext cx="3016332" cy="2011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4" y="4388255"/>
            <a:ext cx="2796639" cy="209747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48301" y="4762005"/>
            <a:ext cx="237507" cy="178130"/>
          </a:xfrm>
          <a:prstGeom prst="star5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896591" y="4940135"/>
            <a:ext cx="237507" cy="178130"/>
          </a:xfrm>
          <a:prstGeom prst="star5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844862" y="4438845"/>
            <a:ext cx="5454277" cy="1461939"/>
          </a:xfrm>
          <a:prstGeom prst="rect">
            <a:avLst/>
          </a:prstGeom>
        </p:spPr>
        <p:txBody>
          <a:bodyPr/>
          <a:lstStyle/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members from each organization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 12 voting members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nonvoting industry members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3235525"/>
              </p:ext>
            </p:extLst>
          </p:nvPr>
        </p:nvGraphicFramePr>
        <p:xfrm>
          <a:off x="569678" y="1022879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5423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Cattle Association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289" y="3504812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National Association of Animal Breeders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6420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Processing Centers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594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Information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data flow</a:t>
            </a:r>
            <a:endParaRPr lang="en-US" dirty="0"/>
          </a:p>
        </p:txBody>
      </p:sp>
      <p:grpSp>
        <p:nvGrpSpPr>
          <p:cNvPr id="3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4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5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23C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23C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23C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29" name="Straight Arrow Connector 28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grpSp>
          <p:nvGrpSpPr>
            <p:cNvPr id="15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244270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23C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Animal manager/owner</a:t>
                </a:r>
                <a:endParaRPr lang="en-US" sz="2000" i="1" dirty="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244270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23C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>
                  <a:lnSpc>
                    <a:spcPts val="22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Council on Dairy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Cattle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rebuchet MS"/>
                  </a:rPr>
                  <a:t> 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Breeding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244270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23C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244270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23C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2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lnSpc>
                  <a:spcPts val="22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25" name="Straight Arrow Connector 2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23" name="Straight Arrow Connector 2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21" name="Straight Arrow Connector 20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chip history</a:t>
            </a:r>
            <a:endParaRPr lang="en-US" dirty="0"/>
          </a:p>
        </p:txBody>
      </p:sp>
      <p:pic>
        <p:nvPicPr>
          <p:cNvPr id="9" name="Picture 8" descr="ChipHis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53407"/>
            <a:ext cx="8686800" cy="480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Aft>
                <a:spcPts val="3600"/>
              </a:spcAft>
            </a:pPr>
            <a:r>
              <a:rPr lang="en-US" dirty="0" smtClean="0"/>
              <a:t>Animal nominated for genomic evaluation by approved nominator</a:t>
            </a:r>
          </a:p>
          <a:p>
            <a:r>
              <a:rPr lang="en-US" dirty="0" smtClean="0"/>
              <a:t>DNA source sent to genotyping lab </a:t>
            </a:r>
            <a:r>
              <a:rPr lang="en-US" dirty="0" smtClean="0">
                <a:solidFill>
                  <a:srgbClr val="00523C"/>
                </a:solidFill>
              </a:rPr>
              <a:t>(2015)</a:t>
            </a:r>
            <a:endParaRPr lang="en-US" dirty="0">
              <a:solidFill>
                <a:srgbClr val="00523C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664030" y="3098290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6,893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124,523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1,903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252,468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10,906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flow</a:t>
            </a:r>
            <a:r>
              <a:rPr lang="en-US" sz="3400" i="1" dirty="0" smtClean="0">
                <a:solidFill>
                  <a:srgbClr val="FFFF00"/>
                </a:solidFill>
              </a:rPr>
              <a:t> (continued)</a:t>
            </a:r>
            <a:endParaRPr lang="en-US" sz="34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DNA extracted and placed on chip for 3-day genotyping process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Genotypes sent from genotyping lab</a:t>
            </a:r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	to CDCB for accuracy review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60,671 SNPs used in </a:t>
            </a:r>
          </a:p>
          <a:p>
            <a:pPr lvl="1">
              <a:buNone/>
            </a:pPr>
            <a:r>
              <a:rPr lang="en-US" dirty="0" smtClean="0">
                <a:solidFill>
                  <a:srgbClr val="00523C"/>
                </a:solidFill>
              </a:rPr>
              <a:t>	genomic evaluation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sources for evaluations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Aft>
                <a:spcPts val="4200"/>
              </a:spcAft>
            </a:pPr>
            <a:r>
              <a:rPr lang="en-US" dirty="0" smtClean="0"/>
              <a:t>Traditional evaluations of genotyped bulls and cows used to estimate SNP effects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Combined final evaluation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Sum of SNP effects for an animal’s alleles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Polygenetic effect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Traditional evaluation</a:t>
            </a:r>
          </a:p>
          <a:p>
            <a:r>
              <a:rPr lang="en-US" dirty="0" smtClean="0"/>
              <a:t>Pedigree data used and validated by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dairy population &amp; milk yield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381000" y="1143000"/>
          <a:ext cx="8394192" cy="51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</a:t>
            </a:r>
            <a:r>
              <a:rPr lang="en-US" dirty="0" smtClean="0"/>
              <a:t>evaluated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981" y="1072056"/>
          <a:ext cx="8790038" cy="52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975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2009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49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2010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444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2011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478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2012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46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2013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576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2014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1" name="TextBox 96"/>
          <p:cNvSpPr txBox="1"/>
          <p:nvPr/>
        </p:nvSpPr>
        <p:spPr>
          <a:xfrm>
            <a:off x="1367328" y="1272873"/>
            <a:ext cx="4671522" cy="2987997"/>
          </a:xfrm>
          <a:prstGeom prst="rect">
            <a:avLst/>
          </a:prstGeom>
          <a:solidFill>
            <a:prstClr val="white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young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old (young cows included before March 2012) 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male (</a:t>
            </a: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 20 bulls)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male</a:t>
            </a:r>
            <a:endParaRPr lang="en-US" sz="1600" b="1" dirty="0">
              <a:solidFill>
                <a:srgbClr val="0013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662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2015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0933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2016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38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2017</a:t>
            </a:r>
            <a:endParaRPr lang="en-US" sz="1300" b="1" dirty="0">
              <a:solidFill>
                <a:srgbClr val="001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reference population </a:t>
            </a:r>
            <a:r>
              <a:rPr lang="en-US" dirty="0" smtClean="0">
                <a:solidFill>
                  <a:srgbClr val="FFFF00"/>
                </a:solidFill>
              </a:rPr>
              <a:t>(August 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520262" y="1403135"/>
          <a:ext cx="7770143" cy="450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297"/>
                <a:gridCol w="960120"/>
                <a:gridCol w="938943"/>
                <a:gridCol w="1188720"/>
                <a:gridCol w="804938"/>
                <a:gridCol w="1544125"/>
              </a:tblGrid>
              <a:tr h="5198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Reference population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Total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genotypes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5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Cows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36,933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409,593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1,656,430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5,260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77,714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200,070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6,729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2,633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31,488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796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295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7,692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748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3,235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Crossbred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59,905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7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43219" y="5945633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420649"/>
                <a:gridCol w="1421296"/>
                <a:gridCol w="1634871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Trait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Bias*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gain (% points)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Milk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−80.3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69.2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68.4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93.7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54.8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86.3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48.0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months)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41.6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Somatic cell score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64.9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53.5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45.8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19.6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44.2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28.2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37.6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17.9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ages </a:t>
            </a:r>
            <a:r>
              <a:rPr lang="en-US" dirty="0" smtClean="0">
                <a:solidFill>
                  <a:srgbClr val="FFFF00"/>
                </a:solidFill>
              </a:rPr>
              <a:t>(marketed Holstein bulls)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Progeny-tested bulls with daughter records </a:t>
            </a:r>
            <a:r>
              <a:rPr lang="en-US" dirty="0" smtClean="0">
                <a:solidFill>
                  <a:srgbClr val="244270"/>
                </a:solidFill>
              </a:rPr>
              <a:t>(PTA)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Young bulls with parent average </a:t>
            </a:r>
            <a:r>
              <a:rPr lang="en-US" dirty="0" smtClean="0">
                <a:solidFill>
                  <a:srgbClr val="244270"/>
                </a:solidFill>
              </a:rPr>
              <a:t>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</a:t>
            </a:r>
            <a:r>
              <a:rPr lang="en-US" dirty="0" smtClean="0">
                <a:solidFill>
                  <a:srgbClr val="244270"/>
                </a:solidFill>
              </a:rPr>
              <a:t>(GPTA)</a:t>
            </a:r>
          </a:p>
          <a:p>
            <a:pPr lvl="1"/>
            <a:r>
              <a:rPr lang="en-US" dirty="0" smtClean="0"/>
              <a:t>GPTA reliability of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70%</a:t>
            </a:r>
            <a:r>
              <a:rPr lang="en-US" dirty="0" smtClean="0"/>
              <a:t> for Holstein NM$ compared with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35%</a:t>
            </a:r>
            <a:r>
              <a:rPr lang="en-US" dirty="0" smtClean="0"/>
              <a:t> for PA and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85%</a:t>
            </a:r>
            <a:r>
              <a:rPr lang="en-US" dirty="0" smtClean="0"/>
              <a:t> for PTA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genomics works for dairy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700"/>
              </a:spcAft>
            </a:pPr>
            <a:r>
              <a:rPr lang="en-US" dirty="0" smtClean="0"/>
              <a:t>Extensive historical data available 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Well-developed genetic evaluation program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Widespread use of AI sires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Progeny-test programs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High-value animals worth the cost of genotyping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Long generation interval that can be reduced substantially by genomics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airy breeding is international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Genotype alliances</a:t>
            </a:r>
          </a:p>
          <a:p>
            <a:pPr lvl="1"/>
            <a:r>
              <a:rPr lang="en-CA" dirty="0" smtClean="0"/>
              <a:t>North America </a:t>
            </a:r>
            <a:r>
              <a:rPr lang="en-CA" dirty="0" smtClean="0">
                <a:solidFill>
                  <a:srgbClr val="244270"/>
                </a:solidFill>
              </a:rPr>
              <a:t>(US, Canada, UK, Italy)</a:t>
            </a:r>
          </a:p>
          <a:p>
            <a:pPr lvl="1"/>
            <a:r>
              <a:rPr lang="en-CA" dirty="0" smtClean="0"/>
              <a:t>Ireland, New Zealand</a:t>
            </a:r>
          </a:p>
          <a:p>
            <a:pPr lvl="1"/>
            <a:r>
              <a:rPr lang="en-CA" dirty="0" smtClean="0"/>
              <a:t>Netherlands, Australia</a:t>
            </a:r>
          </a:p>
          <a:p>
            <a:pPr lvl="1">
              <a:spcAft>
                <a:spcPts val="4800"/>
              </a:spcAft>
            </a:pPr>
            <a:r>
              <a:rPr lang="en-US" dirty="0" err="1" smtClean="0"/>
              <a:t>Eurogenomics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44270"/>
                </a:solidFill>
              </a:rPr>
              <a:t>(Denmark/Sweden/Finland, France, Germany, Netherlands/Belgium, Spain, Poland)</a:t>
            </a:r>
          </a:p>
          <a:p>
            <a:r>
              <a:rPr lang="en-US" dirty="0" smtClean="0"/>
              <a:t>Interbull genomic multitrait across-country evaluation</a:t>
            </a:r>
            <a:r>
              <a:rPr lang="en-US" dirty="0" smtClean="0">
                <a:latin typeface="Calibri"/>
              </a:rPr>
              <a:t> </a:t>
            </a:r>
            <a:r>
              <a:rPr lang="en-US" dirty="0" smtClean="0">
                <a:solidFill>
                  <a:srgbClr val="00503E"/>
                </a:solidFill>
              </a:rPr>
              <a:t>(GMACE)</a:t>
            </a:r>
          </a:p>
          <a:p>
            <a:pPr lvl="1"/>
            <a:r>
              <a:rPr lang="en-US" dirty="0" smtClean="0"/>
              <a:t>Proposed exchange of SNP effects </a:t>
            </a:r>
            <a:r>
              <a:rPr lang="en-US" dirty="0" smtClean="0">
                <a:solidFill>
                  <a:srgbClr val="00503E"/>
                </a:solidFill>
              </a:rPr>
              <a:t>(SNPMACE)</a:t>
            </a:r>
            <a:endParaRPr lang="en-US" dirty="0">
              <a:solidFill>
                <a:srgbClr val="00503E"/>
              </a:solidFill>
            </a:endParaRPr>
          </a:p>
        </p:txBody>
      </p:sp>
      <p:pic>
        <p:nvPicPr>
          <p:cNvPr id="7" name="Picture 6" descr="interbul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523" y="4622397"/>
            <a:ext cx="1371600" cy="158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349134" y="1233488"/>
          <a:ext cx="8486519" cy="4497804"/>
        </p:xfrm>
        <a:graphic>
          <a:graphicData uri="http://schemas.openxmlformats.org/drawingml/2006/table">
            <a:tbl>
              <a:tblPr/>
              <a:tblGrid>
                <a:gridCol w="831273"/>
                <a:gridCol w="1413164"/>
                <a:gridCol w="1429789"/>
                <a:gridCol w="1512916"/>
                <a:gridCol w="3299377"/>
              </a:tblGrid>
              <a:tr h="7998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some*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Location**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63.2**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95.4**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Chief,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Buck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93.2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93.4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Supreme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15.7**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Basilius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11.1**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65.9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06"/>
          <p:cNvSpPr>
            <a:spLocks noChangeArrowheads="1"/>
          </p:cNvSpPr>
          <p:nvPr/>
        </p:nvSpPr>
        <p:spPr bwMode="auto">
          <a:xfrm>
            <a:off x="284603" y="5810846"/>
            <a:ext cx="8469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*</a:t>
            </a:r>
            <a:r>
              <a:rPr lang="en-US" b="1" i="1" dirty="0" smtClean="0">
                <a:solidFill>
                  <a:srgbClr val="244270"/>
                </a:solidFill>
              </a:rPr>
              <a:t>Bos taurus </a:t>
            </a:r>
            <a:r>
              <a:rPr lang="en-US" b="1" dirty="0" smtClean="0">
                <a:solidFill>
                  <a:srgbClr val="244270"/>
                </a:solidFill>
              </a:rPr>
              <a:t>autosome (BTA)          **Causative mutation known; </a:t>
            </a:r>
            <a:r>
              <a:rPr lang="en-US" b="1" dirty="0" err="1" smtClean="0">
                <a:solidFill>
                  <a:srgbClr val="244270"/>
                </a:solidFill>
              </a:rPr>
              <a:t>Mbp</a:t>
            </a:r>
            <a:r>
              <a:rPr lang="en-US" b="1" dirty="0" smtClean="0">
                <a:solidFill>
                  <a:srgbClr val="244270"/>
                </a:solidFill>
              </a:rPr>
              <a:t> = </a:t>
            </a:r>
            <a:r>
              <a:rPr lang="en-US" b="1" dirty="0" err="1" smtClean="0">
                <a:solidFill>
                  <a:srgbClr val="244270"/>
                </a:solidFill>
              </a:rPr>
              <a:t>megabase</a:t>
            </a:r>
            <a:r>
              <a:rPr lang="en-US" b="1" dirty="0" smtClean="0">
                <a:solidFill>
                  <a:srgbClr val="244270"/>
                </a:solidFill>
              </a:rPr>
              <a:t> pairs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</a:t>
            </a:r>
            <a:r>
              <a:rPr lang="en-US" smtClean="0"/>
              <a:t>US Dairy </a:t>
            </a:r>
            <a:r>
              <a:rPr lang="en-US" dirty="0" smtClean="0"/>
              <a:t>Calf DNA </a:t>
            </a:r>
            <a:r>
              <a:rPr lang="en-US" dirty="0" err="1" smtClean="0"/>
              <a:t>BioBank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" y="1173798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06" y="1173798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3" y="2962767"/>
            <a:ext cx="2516886" cy="3355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3002" y="356616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 smtClean="0"/>
              <a:t>of genomics on </a:t>
            </a:r>
            <a:r>
              <a:rPr lang="en-US" dirty="0" smtClean="0"/>
              <a:t>breeders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Haplotype and gene tests used in selection and mating programs</a:t>
            </a:r>
            <a:endParaRPr lang="en-CA" dirty="0" smtClean="0"/>
          </a:p>
          <a:p>
            <a:pPr>
              <a:spcAft>
                <a:spcPts val="2400"/>
              </a:spcAft>
            </a:pPr>
            <a:r>
              <a:rPr lang="en-CA" dirty="0" smtClean="0"/>
              <a:t>Trend towards a small number of elite breeders that are investing heavily in genomics</a:t>
            </a:r>
          </a:p>
          <a:p>
            <a:pPr>
              <a:spcAft>
                <a:spcPts val="2400"/>
              </a:spcAft>
            </a:pPr>
            <a:r>
              <a:rPr lang="en-CA" dirty="0" smtClean="0"/>
              <a:t>About </a:t>
            </a:r>
            <a:r>
              <a:rPr lang="en-CA" dirty="0" smtClean="0">
                <a:solidFill>
                  <a:srgbClr val="B00000"/>
                </a:solidFill>
              </a:rPr>
              <a:t>30%</a:t>
            </a:r>
            <a:r>
              <a:rPr lang="en-CA" dirty="0" smtClean="0"/>
              <a:t> of young males genotyped directly by breeders since April 2013</a:t>
            </a:r>
          </a:p>
          <a:p>
            <a:pPr>
              <a:spcAft>
                <a:spcPts val="2400"/>
              </a:spcAft>
            </a:pPr>
            <a:r>
              <a:rPr lang="en-CA" dirty="0" smtClean="0"/>
              <a:t>Over </a:t>
            </a:r>
            <a:r>
              <a:rPr lang="en-CA" dirty="0" smtClean="0">
                <a:solidFill>
                  <a:srgbClr val="B00000"/>
                </a:solidFill>
              </a:rPr>
              <a:t>65%</a:t>
            </a:r>
            <a:r>
              <a:rPr lang="en-CA" dirty="0" smtClean="0"/>
              <a:t> of </a:t>
            </a:r>
            <a:r>
              <a:rPr lang="en-CA" dirty="0" err="1" smtClean="0"/>
              <a:t>breedings</a:t>
            </a:r>
            <a:r>
              <a:rPr lang="en-CA" dirty="0" smtClean="0"/>
              <a:t> to genomic bulls</a:t>
            </a:r>
          </a:p>
          <a:p>
            <a:pPr>
              <a:spcAft>
                <a:spcPts val="0"/>
              </a:spcAft>
            </a:pPr>
            <a:r>
              <a:rPr lang="en-CA" dirty="0" smtClean="0"/>
              <a:t>Prices for top genomic heifers can be very high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B00000"/>
                </a:solidFill>
              </a:rPr>
              <a:t>(e.g., $265,000)</a:t>
            </a:r>
            <a:endParaRPr lang="en-US" dirty="0">
              <a:solidFill>
                <a:srgbClr val="B00000"/>
              </a:solidFill>
            </a:endParaRPr>
          </a:p>
        </p:txBody>
      </p:sp>
      <p:pic>
        <p:nvPicPr>
          <p:cNvPr id="6" name="Picture 5" descr="bodai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4555" y="4250727"/>
            <a:ext cx="130987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statistics </a:t>
            </a:r>
            <a:r>
              <a:rPr lang="en-US" dirty="0" smtClean="0">
                <a:solidFill>
                  <a:srgbClr val="FFFF00"/>
                </a:solidFill>
              </a:rPr>
              <a:t>(2016)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400" dirty="0" smtClean="0"/>
              <a:t>9.3 million U.S. cows</a:t>
            </a:r>
          </a:p>
          <a:p>
            <a:pPr>
              <a:lnSpc>
                <a:spcPts val="2700"/>
              </a:lnSpc>
            </a:pPr>
            <a:r>
              <a:rPr lang="en-US" sz="2400" dirty="0" smtClean="0"/>
              <a:t>~75% bred AI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00523C"/>
                </a:solidFill>
              </a:rPr>
              <a:t>(DHI)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/>
              <a:t>4.38 million cows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83% Holstein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10% crossbred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6% Jersey</a:t>
            </a:r>
          </a:p>
          <a:p>
            <a:pPr lvl="2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&lt;1% Ayrshire, Brown Swiss, Guernsey, Milking Shorthorn, Red &amp; White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17,339 herds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253 cows/herd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/>
              <a:t>11,302 </a:t>
            </a:r>
            <a:r>
              <a:rPr lang="en-US" sz="2400" dirty="0" smtClean="0"/>
              <a:t>kg/cow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/>
              <a:t>~35,000 cows in 800 herds on pasture</a:t>
            </a:r>
            <a:endParaRPr lang="en-US" sz="2400" dirty="0" smtClean="0"/>
          </a:p>
          <a:p>
            <a:pPr>
              <a:lnSpc>
                <a:spcPts val="27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 smtClean="0"/>
              <a:t>of genomics on </a:t>
            </a:r>
            <a:r>
              <a:rPr lang="en-US" dirty="0" smtClean="0"/>
              <a:t>dairy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General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Reduced generation interval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Increased rate of genetic gain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More inbreeding/</a:t>
            </a:r>
            <a:r>
              <a:rPr lang="en-CA" dirty="0" err="1" smtClean="0"/>
              <a:t>homozygosity</a:t>
            </a:r>
            <a:r>
              <a:rPr lang="en-CA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Sires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Higher average genetic merit of available bulls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More rapid increase in genetic merit for all traits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Larger choice of bulls for traits and semen price</a:t>
            </a:r>
          </a:p>
          <a:p>
            <a:pPr lvl="1"/>
            <a:r>
              <a:rPr lang="en-CA" dirty="0" smtClean="0"/>
              <a:t>Greater use of young bulls</a:t>
            </a:r>
            <a:endParaRPr lang="en-US" dirty="0"/>
          </a:p>
        </p:txBody>
      </p:sp>
      <p:pic>
        <p:nvPicPr>
          <p:cNvPr id="6" name="Picture 5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3289" y="2194327"/>
            <a:ext cx="1828800" cy="124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 with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traits come </a:t>
            </a:r>
            <a:r>
              <a:rPr lang="en-US" dirty="0" smtClean="0"/>
              <a:t>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new </a:t>
            </a:r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Claw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(Van </a:t>
            </a:r>
            <a:r>
              <a:rPr lang="en-US" sz="2000" dirty="0" err="1" smtClean="0">
                <a:solidFill>
                  <a:srgbClr val="00523C"/>
                </a:solidFill>
              </a:rPr>
              <a:t>der</a:t>
            </a:r>
            <a:r>
              <a:rPr lang="en-US" sz="2000" dirty="0" smtClean="0">
                <a:solidFill>
                  <a:srgbClr val="00523C"/>
                </a:solidFill>
              </a:rPr>
              <a:t> </a:t>
            </a:r>
            <a:r>
              <a:rPr lang="en-US" sz="2000" dirty="0" err="1" smtClean="0">
                <a:solidFill>
                  <a:srgbClr val="00523C"/>
                </a:solidFill>
              </a:rPr>
              <a:t>Linde</a:t>
            </a:r>
            <a:r>
              <a:rPr lang="en-US" sz="2000" dirty="0" smtClean="0">
                <a:solidFill>
                  <a:srgbClr val="00523C"/>
                </a:solidFill>
              </a:rPr>
              <a:t> et al., 2010)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Cow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(Parker Gaddis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Embryonic development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(Cochran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Immune response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(Thompson-Crispi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Methane production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(de Haas et al., 2011)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r>
              <a:rPr lang="en-US" sz="2000" dirty="0" smtClean="0"/>
              <a:t>Milk fatty acid composition </a:t>
            </a:r>
            <a:r>
              <a:rPr lang="en-US" sz="2000" dirty="0" smtClean="0">
                <a:solidFill>
                  <a:srgbClr val="00523C"/>
                </a:solidFill>
              </a:rPr>
              <a:t>(</a:t>
            </a:r>
            <a:r>
              <a:rPr lang="en-US" sz="2000" dirty="0" err="1" smtClean="0">
                <a:solidFill>
                  <a:srgbClr val="00523C"/>
                </a:solidFill>
              </a:rPr>
              <a:t>Soyeurt</a:t>
            </a:r>
            <a:r>
              <a:rPr lang="en-US" sz="2000" dirty="0" smtClean="0">
                <a:solidFill>
                  <a:srgbClr val="00523C"/>
                </a:solidFill>
              </a:rPr>
              <a:t> et al., 2011)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Persistency of lactation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(Cole et al., 2009)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Thermoregulation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</a:t>
            </a:r>
            <a:r>
              <a:rPr lang="en-US" sz="2000" dirty="0" err="1" smtClean="0">
                <a:solidFill>
                  <a:srgbClr val="00523C"/>
                </a:solidFill>
              </a:rPr>
              <a:t>Dikmen</a:t>
            </a:r>
            <a:r>
              <a:rPr lang="en-US" sz="2000" dirty="0" smtClean="0">
                <a:solidFill>
                  <a:srgbClr val="00523C"/>
                </a:solidFill>
              </a:rPr>
              <a:t> et al., 2013)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Residual feed intake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(Connor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err="1" smtClean="0"/>
              <a:t>Cheesemaking</a:t>
            </a:r>
            <a:r>
              <a:rPr lang="en-US" sz="1900" dirty="0" smtClean="0"/>
              <a:t> properties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(De </a:t>
            </a:r>
            <a:r>
              <a:rPr lang="en-US" sz="1900" dirty="0" err="1" smtClean="0">
                <a:solidFill>
                  <a:srgbClr val="00523C"/>
                </a:solidFill>
              </a:rPr>
              <a:t>Marchi</a:t>
            </a:r>
            <a:r>
              <a:rPr lang="en-US" sz="1900" dirty="0" smtClean="0">
                <a:solidFill>
                  <a:srgbClr val="00523C"/>
                </a:solidFill>
              </a:rPr>
              <a:t> et al., 2009)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err="1" smtClean="0"/>
              <a:t>Superovulation</a:t>
            </a:r>
            <a:r>
              <a:rPr lang="en-US" sz="1900" dirty="0" smtClean="0"/>
              <a:t> &amp; embryo transfer</a:t>
            </a:r>
          </a:p>
          <a:p>
            <a:pPr marL="228600" indent="-228600">
              <a:lnSpc>
                <a:spcPts val="1900"/>
              </a:lnSpc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(Parker Gaddis et al., 2017)</a:t>
            </a:r>
          </a:p>
          <a:p>
            <a:pPr marL="228600" indent="-228600">
              <a:lnSpc>
                <a:spcPts val="1900"/>
              </a:lnSpc>
            </a:pPr>
            <a:r>
              <a:rPr lang="en-US" sz="1900" dirty="0" smtClean="0"/>
              <a:t>Adaptation to automated </a:t>
            </a:r>
            <a:r>
              <a:rPr lang="en-US" sz="1900" dirty="0" smtClean="0">
                <a:solidFill>
                  <a:srgbClr val="244270"/>
                </a:solidFill>
              </a:rPr>
              <a:t>(robotic) </a:t>
            </a:r>
            <a:r>
              <a:rPr lang="en-US" sz="1900" dirty="0" smtClean="0"/>
              <a:t>milking 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Vosman</a:t>
            </a:r>
            <a:r>
              <a:rPr lang="en-US" sz="1900" dirty="0" smtClean="0">
                <a:solidFill>
                  <a:srgbClr val="00523C"/>
                </a:solidFill>
              </a:rPr>
              <a:t> et al., 2014)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Metabolic diseases 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(Pryce et al., 2016)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Udder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Soyeurt</a:t>
            </a:r>
            <a:r>
              <a:rPr lang="en-US" sz="1900" dirty="0" smtClean="0">
                <a:solidFill>
                  <a:srgbClr val="00523C"/>
                </a:solidFill>
              </a:rPr>
              <a:t> et al., 2012)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Cow temperament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(Kramer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Milking efficiency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Lovendahl</a:t>
            </a:r>
            <a:r>
              <a:rPr lang="en-US" sz="1900" dirty="0" smtClean="0">
                <a:solidFill>
                  <a:srgbClr val="00523C"/>
                </a:solidFill>
              </a:rPr>
              <a:t> et al., 2012)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83967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have value to farmers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513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765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1730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73389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22803" y="3079881"/>
            <a:ext cx="4497865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Phenotype value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11413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Milk yield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Feed intake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Greenhouse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gas emissions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2941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Measurement cost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5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can be applied to many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AU" sz="2800" dirty="0" smtClean="0"/>
              <a:t>An animal’s genotype is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are required for accurate estimates of SNP effects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0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phenotyping scheme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873769" y="1371600"/>
            <a:ext cx="2743200" cy="4800600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Current milk recording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Many farms participate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Low-intensity </a:t>
            </a:r>
            <a:r>
              <a:rPr lang="en-US" sz="2600" dirty="0" err="1" smtClean="0"/>
              <a:t>phenotyping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23C"/>
                </a:solidFill>
              </a:rPr>
              <a:t>(few measurements per cow)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Well-suited to traits with low recording costs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endParaRPr lang="en-US" sz="26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28245" y="1280160"/>
            <a:ext cx="4662729" cy="2047192"/>
            <a:chOff x="1509471" y="3753857"/>
            <a:chExt cx="4662729" cy="2047192"/>
          </a:xfrm>
        </p:grpSpPr>
        <p:pic>
          <p:nvPicPr>
            <p:cNvPr id="55" name="Picture 2" descr="https://www.ars.usda.gov/ARSUserFiles/oc/graphics/photos/feb98/k7964-1.jpg"/>
            <p:cNvPicPr>
              <a:picLocks noChangeAspect="1" noChangeArrowheads="1"/>
            </p:cNvPicPr>
            <p:nvPr/>
          </p:nvPicPr>
          <p:blipFill>
            <a:blip r:embed="rId2" cstate="print"/>
            <a:srcRect t="22837" b="20254"/>
            <a:stretch>
              <a:fillRect/>
            </a:stretch>
          </p:blipFill>
          <p:spPr bwMode="auto">
            <a:xfrm>
              <a:off x="1600200" y="3753857"/>
              <a:ext cx="4572000" cy="1780675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1509471" y="5524050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63F"/>
                  </a:solidFill>
                </a:rPr>
                <a:t>Source: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ARS, USDA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87641" y="3335866"/>
            <a:ext cx="2173363" cy="3116187"/>
            <a:chOff x="6283282" y="3276600"/>
            <a:chExt cx="2173363" cy="311618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/>
            <a:srcRect l="3085" t="7671" r="9643" b="3525"/>
            <a:stretch>
              <a:fillRect/>
            </a:stretch>
          </p:blipFill>
          <p:spPr>
            <a:xfrm>
              <a:off x="6373845" y="3276600"/>
              <a:ext cx="2082800" cy="28448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283282" y="6115788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03E"/>
                  </a:solidFill>
                </a:rPr>
                <a:t>Source:</a:t>
              </a:r>
              <a:r>
                <a:rPr lang="en-US" sz="1200" b="1" i="1" dirty="0" smtClean="0">
                  <a:solidFill>
                    <a:srgbClr val="244270"/>
                  </a:solidFill>
                </a:rPr>
                <a:t>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J.B. Cole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28246" y="3568928"/>
            <a:ext cx="3407532" cy="2468880"/>
            <a:chOff x="1119380" y="3776592"/>
            <a:chExt cx="3657600" cy="265006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2" t="2177" r="2083"/>
            <a:stretch>
              <a:fillRect/>
            </a:stretch>
          </p:blipFill>
          <p:spPr>
            <a:xfrm>
              <a:off x="1199126" y="3776592"/>
              <a:ext cx="2925898" cy="23808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119380" y="6149656"/>
              <a:ext cx="3657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63F"/>
                  </a:solidFill>
                </a:rPr>
                <a:t>Source: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North Florida Holsteins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00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phenotyping scheme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5994400" y="1371600"/>
            <a:ext cx="2616200" cy="4800600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Few farms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Intensive </a:t>
            </a:r>
            <a:r>
              <a:rPr lang="en-US" sz="2600" dirty="0" err="1" smtClean="0"/>
              <a:t>phenotyping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23C"/>
                </a:solidFill>
              </a:rPr>
              <a:t>(many measurements per cow)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Use cases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Expensive-to-measure traits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Developing countries</a:t>
            </a:r>
          </a:p>
          <a:p>
            <a:pPr>
              <a:lnSpc>
                <a:spcPts val="2700"/>
              </a:lnSpc>
            </a:pPr>
            <a:endParaRPr lang="en-US" sz="2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9378" y="1275906"/>
            <a:ext cx="2785537" cy="2061683"/>
            <a:chOff x="356487" y="2209800"/>
            <a:chExt cx="2785537" cy="20616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/>
            <a:srcRect l="3434" t="26433" r="22225" b="7777"/>
            <a:stretch>
              <a:fillRect/>
            </a:stretch>
          </p:blipFill>
          <p:spPr>
            <a:xfrm>
              <a:off x="441157" y="2209800"/>
              <a:ext cx="2700867" cy="1784684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356487" y="3994484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03E"/>
                  </a:solidFill>
                </a:rPr>
                <a:t>Source:</a:t>
              </a:r>
              <a:r>
                <a:rPr lang="en-US" sz="1200" b="1" i="1" dirty="0" smtClean="0">
                  <a:solidFill>
                    <a:srgbClr val="244270"/>
                  </a:solidFill>
                </a:rPr>
                <a:t>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J.B. Cole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7792" y="1210460"/>
            <a:ext cx="2440538" cy="2399568"/>
            <a:chOff x="6019800" y="3534466"/>
            <a:chExt cx="2440538" cy="23995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3534466"/>
              <a:ext cx="2440538" cy="21225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019800" y="5657035"/>
              <a:ext cx="2097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4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4"/>
                </a:rPr>
                <a:t>://c-lockinc.com</a:t>
              </a:r>
              <a:r>
                <a:rPr lang="en-US" sz="1200" b="1" dirty="0" smtClean="0">
                  <a:solidFill>
                    <a:srgbClr val="00523C"/>
                  </a:solidFill>
                  <a:hlinkClick r:id="rId4"/>
                </a:rPr>
                <a:t>/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2871" y="4030142"/>
            <a:ext cx="2795652" cy="2357059"/>
            <a:chOff x="5401730" y="1744646"/>
            <a:chExt cx="2795652" cy="235705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/>
            <a:srcRect l="6084" r="4129"/>
            <a:stretch>
              <a:fillRect/>
            </a:stretch>
          </p:blipFill>
          <p:spPr>
            <a:xfrm>
              <a:off x="5486400" y="1744646"/>
              <a:ext cx="2651760" cy="2082144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5401730" y="3824706"/>
              <a:ext cx="2795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6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6"/>
                </a:rPr>
                <a:t>://</a:t>
              </a:r>
              <a:r>
                <a:rPr lang="en-US" sz="1200" b="1" dirty="0" smtClean="0">
                  <a:solidFill>
                    <a:srgbClr val="00523C"/>
                  </a:solidFill>
                  <a:hlinkClick r:id="rId6"/>
                </a:rPr>
                <a:t>goo.gl/wu8YtR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2881" y="3613423"/>
            <a:ext cx="2351060" cy="2773773"/>
            <a:chOff x="332881" y="3613423"/>
            <a:chExt cx="2351060" cy="2773773"/>
          </a:xfrm>
        </p:grpSpPr>
        <p:sp>
          <p:nvSpPr>
            <p:cNvPr id="29" name="Rectangle 28"/>
            <p:cNvSpPr/>
            <p:nvPr/>
          </p:nvSpPr>
          <p:spPr>
            <a:xfrm>
              <a:off x="332881" y="6110197"/>
              <a:ext cx="23510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7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7"/>
                </a:rPr>
                <a:t>://www.afimilk.com</a:t>
              </a:r>
              <a:r>
                <a:rPr lang="en-US" sz="1200" b="1" dirty="0" smtClean="0">
                  <a:solidFill>
                    <a:srgbClr val="00523C"/>
                  </a:solidFill>
                  <a:hlinkClick r:id="rId7"/>
                </a:rPr>
                <a:t>/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/>
            <a:srcRect l="13737" t="6061" r="17348" b="11643"/>
            <a:stretch>
              <a:fillRect/>
            </a:stretch>
          </p:blipFill>
          <p:spPr>
            <a:xfrm>
              <a:off x="1259985" y="4959893"/>
              <a:ext cx="1325880" cy="11795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/>
            <a:srcRect l="20301" r="22055"/>
            <a:stretch>
              <a:fillRect/>
            </a:stretch>
          </p:blipFill>
          <p:spPr>
            <a:xfrm>
              <a:off x="417997" y="3613423"/>
              <a:ext cx="1143000" cy="157637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11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120"/>
            <a:ext cx="8229600" cy="5029200"/>
          </a:xfrm>
        </p:spPr>
        <p:txBody>
          <a:bodyPr/>
          <a:lstStyle/>
          <a:p>
            <a:r>
              <a:rPr lang="en-US" dirty="0"/>
              <a:t>We need </a:t>
            </a:r>
            <a:r>
              <a:rPr lang="en-US" dirty="0">
                <a:solidFill>
                  <a:srgbClr val="C00000"/>
                </a:solidFill>
              </a:rPr>
              <a:t>more frequent</a:t>
            </a:r>
            <a:r>
              <a:rPr lang="en-US" dirty="0"/>
              <a:t> sampling for modern management</a:t>
            </a:r>
          </a:p>
          <a:p>
            <a:pPr lvl="1"/>
            <a:r>
              <a:rPr lang="en-US" dirty="0"/>
              <a:t>Samples do not need to be evenly spaced across the lactation</a:t>
            </a:r>
          </a:p>
          <a:p>
            <a:r>
              <a:rPr lang="en-US" dirty="0"/>
              <a:t>Some large farms do not see a </a:t>
            </a:r>
            <a:r>
              <a:rPr lang="en-US" dirty="0">
                <a:solidFill>
                  <a:srgbClr val="C00000"/>
                </a:solidFill>
              </a:rPr>
              <a:t>value proposition</a:t>
            </a:r>
            <a:r>
              <a:rPr lang="en-US" dirty="0"/>
              <a:t> in milk recording</a:t>
            </a:r>
          </a:p>
          <a:p>
            <a:r>
              <a:rPr lang="en-US" dirty="0"/>
              <a:t>On-farm data are growing, but </a:t>
            </a:r>
            <a:r>
              <a:rPr lang="en-US" dirty="0">
                <a:solidFill>
                  <a:srgbClr val="C00000"/>
                </a:solidFill>
              </a:rPr>
              <a:t>not collected</a:t>
            </a:r>
            <a:r>
              <a:rPr lang="en-US" dirty="0"/>
              <a:t> in a central </a:t>
            </a:r>
            <a:r>
              <a:rPr lang="en-US" dirty="0" smtClean="0"/>
              <a:t>database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are current data </a:t>
            </a:r>
            <a:r>
              <a:rPr lang="en-US" dirty="0" smtClean="0"/>
              <a:t>challenges?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19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may not be 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technologies often require considerable </a:t>
            </a:r>
            <a:r>
              <a:rPr lang="en-US" dirty="0">
                <a:solidFill>
                  <a:srgbClr val="C00000"/>
                </a:solidFill>
              </a:rPr>
              <a:t>capital investment</a:t>
            </a:r>
          </a:p>
          <a:p>
            <a:r>
              <a:rPr lang="en-US" dirty="0"/>
              <a:t>They sometimes </a:t>
            </a:r>
            <a:r>
              <a:rPr lang="en-US" dirty="0">
                <a:solidFill>
                  <a:srgbClr val="C00000"/>
                </a:solidFill>
              </a:rPr>
              <a:t>fail to work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do not deliver </a:t>
            </a:r>
            <a:r>
              <a:rPr lang="en-US" dirty="0"/>
              <a:t>the promised </a:t>
            </a:r>
            <a:r>
              <a:rPr lang="en-US" dirty="0" smtClean="0"/>
              <a:t>gain</a:t>
            </a:r>
          </a:p>
          <a:p>
            <a:pPr lvl="1"/>
            <a:r>
              <a:rPr lang="en-US" dirty="0" smtClean="0"/>
              <a:t>Fundamental premise may be flawed</a:t>
            </a:r>
            <a:endParaRPr lang="en-US" dirty="0" smtClean="0"/>
          </a:p>
          <a:p>
            <a:pPr lvl="1"/>
            <a:r>
              <a:rPr lang="en-US" dirty="0" smtClean="0"/>
              <a:t>The tool could be imperfect</a:t>
            </a:r>
          </a:p>
          <a:p>
            <a:pPr lvl="1"/>
            <a:r>
              <a:rPr lang="en-US" dirty="0" smtClean="0"/>
              <a:t>Products may be rushed to market prematurely</a:t>
            </a:r>
            <a:endParaRPr lang="en-US" dirty="0"/>
          </a:p>
          <a:p>
            <a:r>
              <a:rPr lang="en-US" dirty="0"/>
              <a:t>Data are most useful when </a:t>
            </a:r>
            <a:r>
              <a:rPr lang="en-US" dirty="0">
                <a:solidFill>
                  <a:srgbClr val="C00000"/>
                </a:solidFill>
              </a:rPr>
              <a:t>combined </a:t>
            </a:r>
            <a:r>
              <a:rPr lang="en-US" dirty="0"/>
              <a:t>with observations from many farms</a:t>
            </a:r>
          </a:p>
          <a:p>
            <a:r>
              <a:rPr lang="en-US" dirty="0"/>
              <a:t>This inevitably involves </a:t>
            </a:r>
            <a:r>
              <a:rPr lang="en-US" dirty="0">
                <a:solidFill>
                  <a:srgbClr val="C00000"/>
                </a:solidFill>
              </a:rPr>
              <a:t>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States with &gt;200,000 DHI cows </a:t>
            </a:r>
            <a:r>
              <a:rPr lang="en-US" sz="3600" dirty="0" smtClean="0">
                <a:solidFill>
                  <a:srgbClr val="FFFF00"/>
                </a:solidFill>
              </a:rPr>
              <a:t>(Jan. 2017)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79975" y="1534355"/>
            <a:ext cx="7315200" cy="4508210"/>
            <a:chOff x="539839" y="1211093"/>
            <a:chExt cx="7774544" cy="4789975"/>
          </a:xfrm>
          <a:solidFill>
            <a:schemeClr val="bg1"/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 rot="21163818">
              <a:off x="4777537" y="2652832"/>
              <a:ext cx="856061" cy="557068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01083" y="1573331"/>
              <a:ext cx="832963" cy="1326285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06705" y="1408809"/>
              <a:ext cx="915249" cy="681182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71397" y="1808571"/>
              <a:ext cx="1097144" cy="939511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00149" y="2665821"/>
              <a:ext cx="890708" cy="1360921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9594" y="2827457"/>
              <a:ext cx="760782" cy="978478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67489" y="3699140"/>
              <a:ext cx="902256" cy="1092489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87460" y="3798719"/>
              <a:ext cx="932573" cy="1005899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5415" y="3087230"/>
              <a:ext cx="997535" cy="763443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66196" y="2368525"/>
              <a:ext cx="952783" cy="773546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23007" y="1594980"/>
              <a:ext cx="1432062" cy="865910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27641" y="1746513"/>
              <a:ext cx="910918" cy="542637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0212" y="2273275"/>
              <a:ext cx="998979" cy="591705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88663" y="2788491"/>
              <a:ext cx="1180874" cy="523876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47070" y="3279173"/>
              <a:ext cx="1063941" cy="571500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7145" y="3801605"/>
              <a:ext cx="1264603" cy="616239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36995" y="3829026"/>
              <a:ext cx="682828" cy="673966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43703" y="4025299"/>
              <a:ext cx="480722" cy="881784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16123" y="3147844"/>
              <a:ext cx="991760" cy="754784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91853" y="2048139"/>
              <a:ext cx="753565" cy="749011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87793" y="2727877"/>
              <a:ext cx="560121" cy="961160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55132" y="3957469"/>
              <a:ext cx="541354" cy="886114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23253" y="3878094"/>
              <a:ext cx="752121" cy="792307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61058" y="3771299"/>
              <a:ext cx="691489" cy="531091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883343" y="3211344"/>
              <a:ext cx="938347" cy="557068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60635" y="3521628"/>
              <a:ext cx="1189535" cy="557068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68515" y="2763957"/>
              <a:ext cx="451851" cy="757670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65686" y="3935822"/>
              <a:ext cx="1980634" cy="1854489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81893" y="2507071"/>
              <a:ext cx="1212633" cy="1930978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00563F"/>
                </a:solidFill>
                <a:ea typeface="ＭＳ Ｐゴシック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46710" y="4443822"/>
              <a:ext cx="802648" cy="705716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29809" y="4560719"/>
              <a:ext cx="1254497" cy="975591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82050" y="3280617"/>
              <a:ext cx="1202527" cy="635000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813450" y="1211093"/>
              <a:ext cx="500933" cy="777875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64367" y="1672911"/>
              <a:ext cx="225203" cy="466148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568036" y="1711877"/>
              <a:ext cx="248301" cy="445944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13841" y="2027934"/>
              <a:ext cx="474947" cy="264102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40487" y="2182354"/>
              <a:ext cx="73625" cy="119785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35495" y="2206889"/>
              <a:ext cx="249745" cy="219364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79585" y="2450786"/>
              <a:ext cx="199218" cy="415637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69480" y="2763957"/>
              <a:ext cx="140030" cy="228023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30742" y="2804367"/>
              <a:ext cx="604873" cy="660978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81539" y="2778389"/>
              <a:ext cx="627970" cy="301625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44787" y="2380071"/>
              <a:ext cx="819971" cy="597478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628461" y="1745274"/>
              <a:ext cx="907310" cy="961159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53" name="Group 3103"/>
            <p:cNvGrpSpPr/>
            <p:nvPr/>
          </p:nvGrpSpPr>
          <p:grpSpPr>
            <a:xfrm>
              <a:off x="5503289" y="1894642"/>
              <a:ext cx="1069716" cy="920029"/>
              <a:chOff x="5355431" y="1331119"/>
              <a:chExt cx="1176338" cy="1012031"/>
            </a:xfrm>
            <a:grpFill/>
          </p:grpSpPr>
          <p:sp>
            <p:nvSpPr>
              <p:cNvPr id="85" name="Freeform 84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4" name="Group 3106"/>
            <p:cNvGrpSpPr/>
            <p:nvPr/>
          </p:nvGrpSpPr>
          <p:grpSpPr>
            <a:xfrm>
              <a:off x="6902148" y="1795062"/>
              <a:ext cx="1084873" cy="755507"/>
              <a:chOff x="6893719" y="1221581"/>
              <a:chExt cx="1193006" cy="831057"/>
            </a:xfrm>
            <a:grpFill/>
          </p:grpSpPr>
          <p:sp>
            <p:nvSpPr>
              <p:cNvPr id="83" name="Freeform 82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rgbClr val="00523C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5" name="Group 3109"/>
            <p:cNvGrpSpPr/>
            <p:nvPr/>
          </p:nvGrpSpPr>
          <p:grpSpPr>
            <a:xfrm>
              <a:off x="6666118" y="2914251"/>
              <a:ext cx="1037235" cy="694892"/>
              <a:chOff x="6634163" y="2452688"/>
              <a:chExt cx="1140619" cy="764381"/>
            </a:xfrm>
            <a:grpFill/>
          </p:grpSpPr>
          <p:sp>
            <p:nvSpPr>
              <p:cNvPr id="81" name="Freeform 80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724776" y="2605088"/>
                <a:ext cx="50006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6316426" y="2596548"/>
              <a:ext cx="594768" cy="668193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57" name="Group 3129"/>
            <p:cNvGrpSpPr>
              <a:grpSpLocks/>
            </p:cNvGrpSpPr>
            <p:nvPr/>
          </p:nvGrpSpPr>
          <p:grpSpPr bwMode="auto">
            <a:xfrm rot="19404755">
              <a:off x="539839" y="4407475"/>
              <a:ext cx="1326679" cy="1593593"/>
              <a:chOff x="169266" y="4798900"/>
              <a:chExt cx="1459283" cy="1751640"/>
            </a:xfrm>
            <a:grpFill/>
          </p:grpSpPr>
          <p:grpSp>
            <p:nvGrpSpPr>
              <p:cNvPr id="67" name="Group 3126"/>
              <p:cNvGrpSpPr>
                <a:grpSpLocks/>
              </p:cNvGrpSpPr>
              <p:nvPr/>
            </p:nvGrpSpPr>
            <p:grpSpPr bwMode="auto">
              <a:xfrm>
                <a:off x="169266" y="4798900"/>
                <a:ext cx="1459283" cy="1751640"/>
                <a:chOff x="169266" y="4798900"/>
                <a:chExt cx="1459283" cy="1751640"/>
              </a:xfrm>
              <a:grpFill/>
            </p:grpSpPr>
            <p:grpSp>
              <p:nvGrpSpPr>
                <p:cNvPr id="69" name="Group 3124"/>
                <p:cNvGrpSpPr>
                  <a:grpSpLocks/>
                </p:cNvGrpSpPr>
                <p:nvPr/>
              </p:nvGrpSpPr>
              <p:grpSpPr bwMode="auto">
                <a:xfrm>
                  <a:off x="169266" y="4798900"/>
                  <a:ext cx="1459283" cy="1751640"/>
                  <a:chOff x="169266" y="4798900"/>
                  <a:chExt cx="1459283" cy="1751640"/>
                </a:xfrm>
                <a:grpFill/>
              </p:grpSpPr>
              <p:grpSp>
                <p:nvGrpSpPr>
                  <p:cNvPr id="71" name="Group 3122"/>
                  <p:cNvGrpSpPr>
                    <a:grpSpLocks/>
                  </p:cNvGrpSpPr>
                  <p:nvPr/>
                </p:nvGrpSpPr>
                <p:grpSpPr bwMode="auto">
                  <a:xfrm>
                    <a:off x="169266" y="4798900"/>
                    <a:ext cx="1459283" cy="1751640"/>
                    <a:chOff x="169266" y="4798900"/>
                    <a:chExt cx="1459283" cy="1751640"/>
                  </a:xfrm>
                  <a:grpFill/>
                </p:grpSpPr>
                <p:grpSp>
                  <p:nvGrpSpPr>
                    <p:cNvPr id="73" name="Group 3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66" y="4798900"/>
                      <a:ext cx="1459283" cy="1288087"/>
                      <a:chOff x="169266" y="4798900"/>
                      <a:chExt cx="1459283" cy="1288087"/>
                    </a:xfrm>
                    <a:grpFill/>
                  </p:grpSpPr>
                  <p:grpSp>
                    <p:nvGrpSpPr>
                      <p:cNvPr id="75" name="Group 3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266" y="4798900"/>
                        <a:ext cx="1459283" cy="1288087"/>
                        <a:chOff x="169266" y="4798900"/>
                        <a:chExt cx="1459283" cy="1288087"/>
                      </a:xfrm>
                      <a:grpFill/>
                    </p:grpSpPr>
                    <p:grpSp>
                      <p:nvGrpSpPr>
                        <p:cNvPr id="77" name="Group 31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266" y="4798900"/>
                          <a:ext cx="1459283" cy="1288087"/>
                          <a:chOff x="169266" y="4798900"/>
                          <a:chExt cx="1459283" cy="1288087"/>
                        </a:xfrm>
                        <a:grpFill/>
                      </p:grpSpPr>
                      <p:sp>
                        <p:nvSpPr>
                          <p:cNvPr id="79" name="Freeform 78"/>
                          <p:cNvSpPr/>
                          <p:nvPr/>
                        </p:nvSpPr>
                        <p:spPr>
                          <a:xfrm>
                            <a:off x="169266" y="4798900"/>
                            <a:ext cx="1459283" cy="1288087"/>
                          </a:xfrm>
                          <a:custGeom>
                            <a:avLst/>
                            <a:gdLst>
                              <a:gd name="connsiteX0" fmla="*/ 0 w 1459282"/>
                              <a:gd name="connsiteY0" fmla="*/ 657617 h 1290181"/>
                              <a:gd name="connsiteX1" fmla="*/ 28184 w 1459282"/>
                              <a:gd name="connsiteY1" fmla="*/ 713984 h 1290181"/>
                              <a:gd name="connsiteX2" fmla="*/ 68893 w 1459282"/>
                              <a:gd name="connsiteY2" fmla="*/ 742167 h 1290181"/>
                              <a:gd name="connsiteX3" fmla="*/ 97077 w 1459282"/>
                              <a:gd name="connsiteY3" fmla="*/ 754693 h 1290181"/>
                              <a:gd name="connsiteX4" fmla="*/ 140918 w 1459282"/>
                              <a:gd name="connsiteY4" fmla="*/ 786008 h 1290181"/>
                              <a:gd name="connsiteX5" fmla="*/ 140918 w 1459282"/>
                              <a:gd name="connsiteY5" fmla="*/ 786008 h 1290181"/>
                              <a:gd name="connsiteX6" fmla="*/ 228600 w 1459282"/>
                              <a:gd name="connsiteY6" fmla="*/ 832981 h 1290181"/>
                              <a:gd name="connsiteX7" fmla="*/ 237995 w 1459282"/>
                              <a:gd name="connsiteY7" fmla="*/ 820455 h 1290181"/>
                              <a:gd name="connsiteX8" fmla="*/ 263047 w 1459282"/>
                              <a:gd name="connsiteY8" fmla="*/ 829849 h 1290181"/>
                              <a:gd name="connsiteX9" fmla="*/ 278704 w 1459282"/>
                              <a:gd name="connsiteY9" fmla="*/ 817323 h 1290181"/>
                              <a:gd name="connsiteX10" fmla="*/ 316282 w 1459282"/>
                              <a:gd name="connsiteY10" fmla="*/ 832981 h 1290181"/>
                              <a:gd name="connsiteX11" fmla="*/ 347597 w 1459282"/>
                              <a:gd name="connsiteY11" fmla="*/ 814192 h 1290181"/>
                              <a:gd name="connsiteX12" fmla="*/ 388307 w 1459282"/>
                              <a:gd name="connsiteY12" fmla="*/ 832981 h 1290181"/>
                              <a:gd name="connsiteX13" fmla="*/ 429017 w 1459282"/>
                              <a:gd name="connsiteY13" fmla="*/ 820455 h 1290181"/>
                              <a:gd name="connsiteX14" fmla="*/ 457200 w 1459282"/>
                              <a:gd name="connsiteY14" fmla="*/ 845507 h 1290181"/>
                              <a:gd name="connsiteX15" fmla="*/ 485384 w 1459282"/>
                              <a:gd name="connsiteY15" fmla="*/ 820455 h 1290181"/>
                              <a:gd name="connsiteX16" fmla="*/ 516699 w 1459282"/>
                              <a:gd name="connsiteY16" fmla="*/ 826718 h 1290181"/>
                              <a:gd name="connsiteX17" fmla="*/ 526093 w 1459282"/>
                              <a:gd name="connsiteY17" fmla="*/ 807929 h 1290181"/>
                              <a:gd name="connsiteX18" fmla="*/ 513567 w 1459282"/>
                              <a:gd name="connsiteY18" fmla="*/ 786008 h 1290181"/>
                              <a:gd name="connsiteX19" fmla="*/ 554277 w 1459282"/>
                              <a:gd name="connsiteY19" fmla="*/ 773482 h 1290181"/>
                              <a:gd name="connsiteX20" fmla="*/ 579329 w 1459282"/>
                              <a:gd name="connsiteY20" fmla="*/ 773482 h 1290181"/>
                              <a:gd name="connsiteX21" fmla="*/ 610644 w 1459282"/>
                              <a:gd name="connsiteY21" fmla="*/ 773482 h 1290181"/>
                              <a:gd name="connsiteX22" fmla="*/ 610644 w 1459282"/>
                              <a:gd name="connsiteY22" fmla="*/ 751562 h 1290181"/>
                              <a:gd name="connsiteX23" fmla="*/ 641959 w 1459282"/>
                              <a:gd name="connsiteY23" fmla="*/ 776614 h 1290181"/>
                              <a:gd name="connsiteX24" fmla="*/ 654485 w 1459282"/>
                              <a:gd name="connsiteY24" fmla="*/ 751562 h 1290181"/>
                              <a:gd name="connsiteX25" fmla="*/ 682669 w 1459282"/>
                              <a:gd name="connsiteY25" fmla="*/ 757825 h 1290181"/>
                              <a:gd name="connsiteX26" fmla="*/ 701458 w 1459282"/>
                              <a:gd name="connsiteY26" fmla="*/ 751562 h 1290181"/>
                              <a:gd name="connsiteX27" fmla="*/ 735904 w 1459282"/>
                              <a:gd name="connsiteY27" fmla="*/ 751562 h 1290181"/>
                              <a:gd name="connsiteX28" fmla="*/ 760956 w 1459282"/>
                              <a:gd name="connsiteY28" fmla="*/ 773482 h 1290181"/>
                              <a:gd name="connsiteX29" fmla="*/ 786008 w 1459282"/>
                              <a:gd name="connsiteY29" fmla="*/ 779745 h 1290181"/>
                              <a:gd name="connsiteX30" fmla="*/ 754693 w 1459282"/>
                              <a:gd name="connsiteY30" fmla="*/ 792271 h 1290181"/>
                              <a:gd name="connsiteX31" fmla="*/ 757825 w 1459282"/>
                              <a:gd name="connsiteY31" fmla="*/ 817323 h 1290181"/>
                              <a:gd name="connsiteX32" fmla="*/ 739036 w 1459282"/>
                              <a:gd name="connsiteY32" fmla="*/ 804797 h 1290181"/>
                              <a:gd name="connsiteX33" fmla="*/ 720247 w 1459282"/>
                              <a:gd name="connsiteY33" fmla="*/ 779745 h 1290181"/>
                              <a:gd name="connsiteX34" fmla="*/ 660748 w 1459282"/>
                              <a:gd name="connsiteY34" fmla="*/ 801666 h 1290181"/>
                              <a:gd name="connsiteX35" fmla="*/ 613776 w 1459282"/>
                              <a:gd name="connsiteY35" fmla="*/ 817323 h 1290181"/>
                              <a:gd name="connsiteX36" fmla="*/ 641959 w 1459282"/>
                              <a:gd name="connsiteY36" fmla="*/ 842376 h 1290181"/>
                              <a:gd name="connsiteX37" fmla="*/ 623170 w 1459282"/>
                              <a:gd name="connsiteY37" fmla="*/ 851770 h 1290181"/>
                              <a:gd name="connsiteX38" fmla="*/ 598118 w 1459282"/>
                              <a:gd name="connsiteY38" fmla="*/ 842376 h 1290181"/>
                              <a:gd name="connsiteX39" fmla="*/ 620039 w 1459282"/>
                              <a:gd name="connsiteY39" fmla="*/ 870559 h 1290181"/>
                              <a:gd name="connsiteX40" fmla="*/ 657617 w 1459282"/>
                              <a:gd name="connsiteY40" fmla="*/ 870559 h 1290181"/>
                              <a:gd name="connsiteX41" fmla="*/ 698326 w 1459282"/>
                              <a:gd name="connsiteY41" fmla="*/ 879954 h 1290181"/>
                              <a:gd name="connsiteX42" fmla="*/ 735904 w 1459282"/>
                              <a:gd name="connsiteY42" fmla="*/ 883085 h 1290181"/>
                              <a:gd name="connsiteX43" fmla="*/ 754693 w 1459282"/>
                              <a:gd name="connsiteY43" fmla="*/ 892480 h 1290181"/>
                              <a:gd name="connsiteX44" fmla="*/ 754693 w 1459282"/>
                              <a:gd name="connsiteY44" fmla="*/ 892480 h 1290181"/>
                              <a:gd name="connsiteX45" fmla="*/ 779745 w 1459282"/>
                              <a:gd name="connsiteY45" fmla="*/ 864296 h 1290181"/>
                              <a:gd name="connsiteX46" fmla="*/ 789140 w 1459282"/>
                              <a:gd name="connsiteY46" fmla="*/ 832981 h 1290181"/>
                              <a:gd name="connsiteX47" fmla="*/ 804797 w 1459282"/>
                              <a:gd name="connsiteY47" fmla="*/ 829849 h 1290181"/>
                              <a:gd name="connsiteX48" fmla="*/ 814192 w 1459282"/>
                              <a:gd name="connsiteY48" fmla="*/ 851770 h 1290181"/>
                              <a:gd name="connsiteX49" fmla="*/ 851770 w 1459282"/>
                              <a:gd name="connsiteY49" fmla="*/ 867428 h 1290181"/>
                              <a:gd name="connsiteX50" fmla="*/ 845507 w 1459282"/>
                              <a:gd name="connsiteY50" fmla="*/ 886217 h 1290181"/>
                              <a:gd name="connsiteX51" fmla="*/ 845507 w 1459282"/>
                              <a:gd name="connsiteY51" fmla="*/ 920663 h 1290181"/>
                              <a:gd name="connsiteX52" fmla="*/ 851770 w 1459282"/>
                              <a:gd name="connsiteY52" fmla="*/ 936321 h 1290181"/>
                              <a:gd name="connsiteX53" fmla="*/ 889348 w 1459282"/>
                              <a:gd name="connsiteY53" fmla="*/ 939452 h 1290181"/>
                              <a:gd name="connsiteX54" fmla="*/ 883085 w 1459282"/>
                              <a:gd name="connsiteY54" fmla="*/ 961373 h 1290181"/>
                              <a:gd name="connsiteX55" fmla="*/ 883085 w 1459282"/>
                              <a:gd name="connsiteY55" fmla="*/ 995819 h 1290181"/>
                              <a:gd name="connsiteX56" fmla="*/ 901874 w 1459282"/>
                              <a:gd name="connsiteY56" fmla="*/ 1011477 h 1290181"/>
                              <a:gd name="connsiteX57" fmla="*/ 945715 w 1459282"/>
                              <a:gd name="connsiteY57" fmla="*/ 1017740 h 1290181"/>
                              <a:gd name="connsiteX58" fmla="*/ 955110 w 1459282"/>
                              <a:gd name="connsiteY58" fmla="*/ 1058449 h 1290181"/>
                              <a:gd name="connsiteX59" fmla="*/ 983293 w 1459282"/>
                              <a:gd name="connsiteY59" fmla="*/ 1061581 h 1290181"/>
                              <a:gd name="connsiteX60" fmla="*/ 977030 w 1459282"/>
                              <a:gd name="connsiteY60" fmla="*/ 1086633 h 1290181"/>
                              <a:gd name="connsiteX61" fmla="*/ 998951 w 1459282"/>
                              <a:gd name="connsiteY61" fmla="*/ 1102291 h 1290181"/>
                              <a:gd name="connsiteX62" fmla="*/ 1036529 w 1459282"/>
                              <a:gd name="connsiteY62" fmla="*/ 1105422 h 1290181"/>
                              <a:gd name="connsiteX63" fmla="*/ 1052187 w 1459282"/>
                              <a:gd name="connsiteY63" fmla="*/ 1117948 h 1290181"/>
                              <a:gd name="connsiteX64" fmla="*/ 1033397 w 1459282"/>
                              <a:gd name="connsiteY64" fmla="*/ 1130474 h 1290181"/>
                              <a:gd name="connsiteX65" fmla="*/ 1033397 w 1459282"/>
                              <a:gd name="connsiteY65" fmla="*/ 1130474 h 1290181"/>
                              <a:gd name="connsiteX66" fmla="*/ 1017740 w 1459282"/>
                              <a:gd name="connsiteY66" fmla="*/ 1152395 h 1290181"/>
                              <a:gd name="connsiteX67" fmla="*/ 1042792 w 1459282"/>
                              <a:gd name="connsiteY67" fmla="*/ 1168052 h 1290181"/>
                              <a:gd name="connsiteX68" fmla="*/ 1049055 w 1459282"/>
                              <a:gd name="connsiteY68" fmla="*/ 1189973 h 1290181"/>
                              <a:gd name="connsiteX69" fmla="*/ 1039661 w 1459282"/>
                              <a:gd name="connsiteY69" fmla="*/ 1205630 h 1290181"/>
                              <a:gd name="connsiteX70" fmla="*/ 1052187 w 1459282"/>
                              <a:gd name="connsiteY70" fmla="*/ 1230682 h 1290181"/>
                              <a:gd name="connsiteX71" fmla="*/ 1061581 w 1459282"/>
                              <a:gd name="connsiteY71" fmla="*/ 1268260 h 1290181"/>
                              <a:gd name="connsiteX72" fmla="*/ 1105422 w 1459282"/>
                              <a:gd name="connsiteY72" fmla="*/ 1290181 h 1290181"/>
                              <a:gd name="connsiteX73" fmla="*/ 1096028 w 1459282"/>
                              <a:gd name="connsiteY73" fmla="*/ 1265129 h 1290181"/>
                              <a:gd name="connsiteX74" fmla="*/ 1086633 w 1459282"/>
                              <a:gd name="connsiteY74" fmla="*/ 1224419 h 1290181"/>
                              <a:gd name="connsiteX75" fmla="*/ 1074107 w 1459282"/>
                              <a:gd name="connsiteY75" fmla="*/ 1193104 h 1290181"/>
                              <a:gd name="connsiteX76" fmla="*/ 1070976 w 1459282"/>
                              <a:gd name="connsiteY76" fmla="*/ 1161789 h 1290181"/>
                              <a:gd name="connsiteX77" fmla="*/ 1058450 w 1459282"/>
                              <a:gd name="connsiteY77" fmla="*/ 1130474 h 1290181"/>
                              <a:gd name="connsiteX78" fmla="*/ 1067844 w 1459282"/>
                              <a:gd name="connsiteY78" fmla="*/ 1099159 h 1290181"/>
                              <a:gd name="connsiteX79" fmla="*/ 1058450 w 1459282"/>
                              <a:gd name="connsiteY79" fmla="*/ 1074107 h 1290181"/>
                              <a:gd name="connsiteX80" fmla="*/ 1039661 w 1459282"/>
                              <a:gd name="connsiteY80" fmla="*/ 1083502 h 1290181"/>
                              <a:gd name="connsiteX81" fmla="*/ 1020871 w 1459282"/>
                              <a:gd name="connsiteY81" fmla="*/ 1067844 h 1290181"/>
                              <a:gd name="connsiteX82" fmla="*/ 1005214 w 1459282"/>
                              <a:gd name="connsiteY82" fmla="*/ 1049055 h 1290181"/>
                              <a:gd name="connsiteX83" fmla="*/ 1459282 w 1459282"/>
                              <a:gd name="connsiteY83" fmla="*/ 432148 h 1290181"/>
                              <a:gd name="connsiteX84" fmla="*/ 1434230 w 1459282"/>
                              <a:gd name="connsiteY84" fmla="*/ 378913 h 1290181"/>
                              <a:gd name="connsiteX85" fmla="*/ 1412310 w 1459282"/>
                              <a:gd name="connsiteY85" fmla="*/ 344466 h 1290181"/>
                              <a:gd name="connsiteX86" fmla="*/ 1390389 w 1459282"/>
                              <a:gd name="connsiteY86" fmla="*/ 341334 h 1290181"/>
                              <a:gd name="connsiteX87" fmla="*/ 1346548 w 1459282"/>
                              <a:gd name="connsiteY87" fmla="*/ 303756 h 1290181"/>
                              <a:gd name="connsiteX88" fmla="*/ 1327759 w 1459282"/>
                              <a:gd name="connsiteY88" fmla="*/ 275573 h 1290181"/>
                              <a:gd name="connsiteX89" fmla="*/ 1324628 w 1459282"/>
                              <a:gd name="connsiteY89" fmla="*/ 231732 h 1290181"/>
                              <a:gd name="connsiteX90" fmla="*/ 1287050 w 1459282"/>
                              <a:gd name="connsiteY90" fmla="*/ 222337 h 1290181"/>
                              <a:gd name="connsiteX91" fmla="*/ 1287050 w 1459282"/>
                              <a:gd name="connsiteY91" fmla="*/ 222337 h 1290181"/>
                              <a:gd name="connsiteX92" fmla="*/ 1261997 w 1459282"/>
                              <a:gd name="connsiteY92" fmla="*/ 209811 h 1290181"/>
                              <a:gd name="connsiteX93" fmla="*/ 1268261 w 1459282"/>
                              <a:gd name="connsiteY93" fmla="*/ 191022 h 1290181"/>
                              <a:gd name="connsiteX94" fmla="*/ 1265129 w 1459282"/>
                              <a:gd name="connsiteY94" fmla="*/ 159707 h 1290181"/>
                              <a:gd name="connsiteX95" fmla="*/ 1240077 w 1459282"/>
                              <a:gd name="connsiteY95" fmla="*/ 137786 h 1290181"/>
                              <a:gd name="connsiteX96" fmla="*/ 1230682 w 1459282"/>
                              <a:gd name="connsiteY96" fmla="*/ 144049 h 1290181"/>
                              <a:gd name="connsiteX97" fmla="*/ 1218156 w 1459282"/>
                              <a:gd name="connsiteY97" fmla="*/ 137786 h 1290181"/>
                              <a:gd name="connsiteX98" fmla="*/ 1233814 w 1459282"/>
                              <a:gd name="connsiteY98" fmla="*/ 112734 h 1290181"/>
                              <a:gd name="connsiteX99" fmla="*/ 1218156 w 1459282"/>
                              <a:gd name="connsiteY99" fmla="*/ 106471 h 1290181"/>
                              <a:gd name="connsiteX100" fmla="*/ 1205630 w 1459282"/>
                              <a:gd name="connsiteY100" fmla="*/ 125260 h 1290181"/>
                              <a:gd name="connsiteX101" fmla="*/ 1193104 w 1459282"/>
                              <a:gd name="connsiteY101" fmla="*/ 112734 h 1290181"/>
                              <a:gd name="connsiteX102" fmla="*/ 1205630 w 1459282"/>
                              <a:gd name="connsiteY102" fmla="*/ 90814 h 1290181"/>
                              <a:gd name="connsiteX103" fmla="*/ 1221288 w 1459282"/>
                              <a:gd name="connsiteY103" fmla="*/ 87682 h 1290181"/>
                              <a:gd name="connsiteX104" fmla="*/ 1221288 w 1459282"/>
                              <a:gd name="connsiteY104" fmla="*/ 72025 h 1290181"/>
                              <a:gd name="connsiteX105" fmla="*/ 1199367 w 1459282"/>
                              <a:gd name="connsiteY105" fmla="*/ 68893 h 1290181"/>
                              <a:gd name="connsiteX106" fmla="*/ 1177447 w 1459282"/>
                              <a:gd name="connsiteY106" fmla="*/ 78288 h 1290181"/>
                              <a:gd name="connsiteX107" fmla="*/ 1146132 w 1459282"/>
                              <a:gd name="connsiteY107" fmla="*/ 56367 h 1290181"/>
                              <a:gd name="connsiteX108" fmla="*/ 1143000 w 1459282"/>
                              <a:gd name="connsiteY108" fmla="*/ 40710 h 1290181"/>
                              <a:gd name="connsiteX109" fmla="*/ 1117948 w 1459282"/>
                              <a:gd name="connsiteY109" fmla="*/ 40710 h 1290181"/>
                              <a:gd name="connsiteX110" fmla="*/ 1102291 w 1459282"/>
                              <a:gd name="connsiteY110" fmla="*/ 56367 h 1290181"/>
                              <a:gd name="connsiteX111" fmla="*/ 1092896 w 1459282"/>
                              <a:gd name="connsiteY111" fmla="*/ 59499 h 1290181"/>
                              <a:gd name="connsiteX112" fmla="*/ 1083502 w 1459282"/>
                              <a:gd name="connsiteY112" fmla="*/ 37578 h 1290181"/>
                              <a:gd name="connsiteX113" fmla="*/ 1070976 w 1459282"/>
                              <a:gd name="connsiteY113" fmla="*/ 25052 h 1290181"/>
                              <a:gd name="connsiteX114" fmla="*/ 1030266 w 1459282"/>
                              <a:gd name="connsiteY114" fmla="*/ 15658 h 1290181"/>
                              <a:gd name="connsiteX115" fmla="*/ 977030 w 1459282"/>
                              <a:gd name="connsiteY115" fmla="*/ 15658 h 1290181"/>
                              <a:gd name="connsiteX116" fmla="*/ 942584 w 1459282"/>
                              <a:gd name="connsiteY116" fmla="*/ 37578 h 1290181"/>
                              <a:gd name="connsiteX117" fmla="*/ 920663 w 1459282"/>
                              <a:gd name="connsiteY117" fmla="*/ 25052 h 1290181"/>
                              <a:gd name="connsiteX118" fmla="*/ 889348 w 1459282"/>
                              <a:gd name="connsiteY118" fmla="*/ 6263 h 1290181"/>
                              <a:gd name="connsiteX119" fmla="*/ 858033 w 1459282"/>
                              <a:gd name="connsiteY119" fmla="*/ 0 h 1290181"/>
                              <a:gd name="connsiteX120" fmla="*/ 820455 w 1459282"/>
                              <a:gd name="connsiteY120" fmla="*/ 9395 h 1290181"/>
                              <a:gd name="connsiteX121" fmla="*/ 814192 w 1459282"/>
                              <a:gd name="connsiteY121" fmla="*/ 81419 h 1290181"/>
                              <a:gd name="connsiteX122" fmla="*/ 811061 w 1459282"/>
                              <a:gd name="connsiteY122" fmla="*/ 106471 h 1290181"/>
                              <a:gd name="connsiteX123" fmla="*/ 786008 w 1459282"/>
                              <a:gd name="connsiteY123" fmla="*/ 118997 h 1290181"/>
                              <a:gd name="connsiteX124" fmla="*/ 792271 w 1459282"/>
                              <a:gd name="connsiteY124" fmla="*/ 150313 h 1290181"/>
                              <a:gd name="connsiteX125" fmla="*/ 817324 w 1459282"/>
                              <a:gd name="connsiteY125" fmla="*/ 181628 h 1290181"/>
                              <a:gd name="connsiteX126" fmla="*/ 804797 w 1459282"/>
                              <a:gd name="connsiteY126" fmla="*/ 178496 h 1290181"/>
                              <a:gd name="connsiteX127" fmla="*/ 804797 w 1459282"/>
                              <a:gd name="connsiteY127" fmla="*/ 197285 h 1290181"/>
                              <a:gd name="connsiteX128" fmla="*/ 826718 w 1459282"/>
                              <a:gd name="connsiteY128" fmla="*/ 219206 h 1290181"/>
                              <a:gd name="connsiteX129" fmla="*/ 836113 w 1459282"/>
                              <a:gd name="connsiteY129" fmla="*/ 237995 h 1290181"/>
                              <a:gd name="connsiteX130" fmla="*/ 829850 w 1459282"/>
                              <a:gd name="connsiteY130" fmla="*/ 250521 h 1290181"/>
                              <a:gd name="connsiteX131" fmla="*/ 795403 w 1459282"/>
                              <a:gd name="connsiteY131" fmla="*/ 228600 h 1290181"/>
                              <a:gd name="connsiteX132" fmla="*/ 779745 w 1459282"/>
                              <a:gd name="connsiteY132" fmla="*/ 216074 h 1290181"/>
                              <a:gd name="connsiteX133" fmla="*/ 757825 w 1459282"/>
                              <a:gd name="connsiteY133" fmla="*/ 219206 h 1290181"/>
                              <a:gd name="connsiteX134" fmla="*/ 748430 w 1459282"/>
                              <a:gd name="connsiteY134" fmla="*/ 200417 h 1290181"/>
                              <a:gd name="connsiteX135" fmla="*/ 723378 w 1459282"/>
                              <a:gd name="connsiteY135" fmla="*/ 165970 h 1290181"/>
                              <a:gd name="connsiteX136" fmla="*/ 723378 w 1459282"/>
                              <a:gd name="connsiteY136" fmla="*/ 147181 h 1290181"/>
                              <a:gd name="connsiteX137" fmla="*/ 742167 w 1459282"/>
                              <a:gd name="connsiteY137" fmla="*/ 134655 h 1290181"/>
                              <a:gd name="connsiteX138" fmla="*/ 698326 w 1459282"/>
                              <a:gd name="connsiteY138" fmla="*/ 97077 h 1290181"/>
                              <a:gd name="connsiteX139" fmla="*/ 682669 w 1459282"/>
                              <a:gd name="connsiteY139" fmla="*/ 112734 h 1290181"/>
                              <a:gd name="connsiteX140" fmla="*/ 604381 w 1459282"/>
                              <a:gd name="connsiteY140" fmla="*/ 68893 h 1290181"/>
                              <a:gd name="connsiteX141" fmla="*/ 594987 w 1459282"/>
                              <a:gd name="connsiteY141" fmla="*/ 90814 h 1290181"/>
                              <a:gd name="connsiteX142" fmla="*/ 604381 w 1459282"/>
                              <a:gd name="connsiteY142" fmla="*/ 125260 h 1290181"/>
                              <a:gd name="connsiteX143" fmla="*/ 604381 w 1459282"/>
                              <a:gd name="connsiteY143" fmla="*/ 144049 h 1290181"/>
                              <a:gd name="connsiteX144" fmla="*/ 582461 w 1459282"/>
                              <a:gd name="connsiteY144" fmla="*/ 115866 h 1290181"/>
                              <a:gd name="connsiteX145" fmla="*/ 560540 w 1459282"/>
                              <a:gd name="connsiteY145" fmla="*/ 165970 h 1290181"/>
                              <a:gd name="connsiteX146" fmla="*/ 579329 w 1459282"/>
                              <a:gd name="connsiteY146" fmla="*/ 209811 h 1290181"/>
                              <a:gd name="connsiteX147" fmla="*/ 604381 w 1459282"/>
                              <a:gd name="connsiteY147" fmla="*/ 219206 h 1290181"/>
                              <a:gd name="connsiteX148" fmla="*/ 616907 w 1459282"/>
                              <a:gd name="connsiteY148" fmla="*/ 241126 h 1290181"/>
                              <a:gd name="connsiteX149" fmla="*/ 626302 w 1459282"/>
                              <a:gd name="connsiteY149" fmla="*/ 275573 h 1290181"/>
                              <a:gd name="connsiteX150" fmla="*/ 641959 w 1459282"/>
                              <a:gd name="connsiteY150" fmla="*/ 256784 h 1290181"/>
                              <a:gd name="connsiteX151" fmla="*/ 660748 w 1459282"/>
                              <a:gd name="connsiteY151" fmla="*/ 275573 h 1290181"/>
                              <a:gd name="connsiteX152" fmla="*/ 679537 w 1459282"/>
                              <a:gd name="connsiteY152" fmla="*/ 278704 h 1290181"/>
                              <a:gd name="connsiteX153" fmla="*/ 679537 w 1459282"/>
                              <a:gd name="connsiteY153" fmla="*/ 278704 h 1290181"/>
                              <a:gd name="connsiteX154" fmla="*/ 670143 w 1459282"/>
                              <a:gd name="connsiteY154" fmla="*/ 303756 h 1290181"/>
                              <a:gd name="connsiteX155" fmla="*/ 654485 w 1459282"/>
                              <a:gd name="connsiteY155" fmla="*/ 300625 h 1290181"/>
                              <a:gd name="connsiteX156" fmla="*/ 645091 w 1459282"/>
                              <a:gd name="connsiteY156" fmla="*/ 319414 h 1290181"/>
                              <a:gd name="connsiteX157" fmla="*/ 629433 w 1459282"/>
                              <a:gd name="connsiteY157" fmla="*/ 335071 h 1290181"/>
                              <a:gd name="connsiteX158" fmla="*/ 629433 w 1459282"/>
                              <a:gd name="connsiteY158" fmla="*/ 335071 h 1290181"/>
                              <a:gd name="connsiteX159" fmla="*/ 579329 w 1459282"/>
                              <a:gd name="connsiteY159" fmla="*/ 344466 h 1290181"/>
                              <a:gd name="connsiteX160" fmla="*/ 566803 w 1459282"/>
                              <a:gd name="connsiteY160" fmla="*/ 335071 h 1290181"/>
                              <a:gd name="connsiteX161" fmla="*/ 566803 w 1459282"/>
                              <a:gd name="connsiteY161" fmla="*/ 335071 h 1290181"/>
                              <a:gd name="connsiteX162" fmla="*/ 551145 w 1459282"/>
                              <a:gd name="connsiteY162" fmla="*/ 316282 h 1290181"/>
                              <a:gd name="connsiteX163" fmla="*/ 532356 w 1459282"/>
                              <a:gd name="connsiteY163" fmla="*/ 322545 h 1290181"/>
                              <a:gd name="connsiteX164" fmla="*/ 497910 w 1459282"/>
                              <a:gd name="connsiteY164" fmla="*/ 300625 h 1290181"/>
                              <a:gd name="connsiteX165" fmla="*/ 510436 w 1459282"/>
                              <a:gd name="connsiteY165" fmla="*/ 288099 h 1290181"/>
                              <a:gd name="connsiteX166" fmla="*/ 491647 w 1459282"/>
                              <a:gd name="connsiteY166" fmla="*/ 272441 h 1290181"/>
                              <a:gd name="connsiteX167" fmla="*/ 466595 w 1459282"/>
                              <a:gd name="connsiteY167" fmla="*/ 278704 h 1290181"/>
                              <a:gd name="connsiteX168" fmla="*/ 444674 w 1459282"/>
                              <a:gd name="connsiteY168" fmla="*/ 291230 h 1290181"/>
                              <a:gd name="connsiteX169" fmla="*/ 413359 w 1459282"/>
                              <a:gd name="connsiteY169" fmla="*/ 272441 h 1290181"/>
                              <a:gd name="connsiteX170" fmla="*/ 375781 w 1459282"/>
                              <a:gd name="connsiteY170" fmla="*/ 297493 h 1290181"/>
                              <a:gd name="connsiteX171" fmla="*/ 344466 w 1459282"/>
                              <a:gd name="connsiteY171" fmla="*/ 278704 h 1290181"/>
                              <a:gd name="connsiteX172" fmla="*/ 341334 w 1459282"/>
                              <a:gd name="connsiteY172" fmla="*/ 335071 h 1290181"/>
                              <a:gd name="connsiteX173" fmla="*/ 338203 w 1459282"/>
                              <a:gd name="connsiteY173" fmla="*/ 369518 h 1290181"/>
                              <a:gd name="connsiteX174" fmla="*/ 353861 w 1459282"/>
                              <a:gd name="connsiteY174" fmla="*/ 403965 h 1290181"/>
                              <a:gd name="connsiteX175" fmla="*/ 344466 w 1459282"/>
                              <a:gd name="connsiteY175" fmla="*/ 413359 h 1290181"/>
                              <a:gd name="connsiteX176" fmla="*/ 338203 w 1459282"/>
                              <a:gd name="connsiteY176" fmla="*/ 385176 h 1290181"/>
                              <a:gd name="connsiteX177" fmla="*/ 338203 w 1459282"/>
                              <a:gd name="connsiteY177" fmla="*/ 385176 h 1290181"/>
                              <a:gd name="connsiteX178" fmla="*/ 303756 w 1459282"/>
                              <a:gd name="connsiteY178" fmla="*/ 375781 h 1290181"/>
                              <a:gd name="connsiteX179" fmla="*/ 288099 w 1459282"/>
                              <a:gd name="connsiteY179" fmla="*/ 422754 h 1290181"/>
                              <a:gd name="connsiteX180" fmla="*/ 288099 w 1459282"/>
                              <a:gd name="connsiteY180" fmla="*/ 441543 h 1290181"/>
                              <a:gd name="connsiteX181" fmla="*/ 319414 w 1459282"/>
                              <a:gd name="connsiteY181" fmla="*/ 469726 h 1290181"/>
                              <a:gd name="connsiteX182" fmla="*/ 319414 w 1459282"/>
                              <a:gd name="connsiteY182" fmla="*/ 469726 h 1290181"/>
                              <a:gd name="connsiteX183" fmla="*/ 356992 w 1459282"/>
                              <a:gd name="connsiteY183" fmla="*/ 454069 h 1290181"/>
                              <a:gd name="connsiteX184" fmla="*/ 366387 w 1459282"/>
                              <a:gd name="connsiteY184" fmla="*/ 469726 h 1290181"/>
                              <a:gd name="connsiteX185" fmla="*/ 335071 w 1459282"/>
                              <a:gd name="connsiteY185" fmla="*/ 501041 h 1290181"/>
                              <a:gd name="connsiteX186" fmla="*/ 316282 w 1459282"/>
                              <a:gd name="connsiteY186" fmla="*/ 522962 h 1290181"/>
                              <a:gd name="connsiteX187" fmla="*/ 306888 w 1459282"/>
                              <a:gd name="connsiteY187" fmla="*/ 535488 h 1290181"/>
                              <a:gd name="connsiteX188" fmla="*/ 294362 w 1459282"/>
                              <a:gd name="connsiteY188" fmla="*/ 538619 h 1290181"/>
                              <a:gd name="connsiteX189" fmla="*/ 269310 w 1459282"/>
                              <a:gd name="connsiteY189" fmla="*/ 566803 h 1290181"/>
                              <a:gd name="connsiteX190" fmla="*/ 284967 w 1459282"/>
                              <a:gd name="connsiteY190" fmla="*/ 579329 h 1290181"/>
                              <a:gd name="connsiteX191" fmla="*/ 319414 w 1459282"/>
                              <a:gd name="connsiteY191" fmla="*/ 576197 h 1290181"/>
                              <a:gd name="connsiteX192" fmla="*/ 325677 w 1459282"/>
                              <a:gd name="connsiteY192" fmla="*/ 591855 h 1290181"/>
                              <a:gd name="connsiteX193" fmla="*/ 331940 w 1459282"/>
                              <a:gd name="connsiteY193" fmla="*/ 623170 h 1290181"/>
                              <a:gd name="connsiteX194" fmla="*/ 344466 w 1459282"/>
                              <a:gd name="connsiteY194" fmla="*/ 645091 h 1290181"/>
                              <a:gd name="connsiteX195" fmla="*/ 331940 w 1459282"/>
                              <a:gd name="connsiteY195" fmla="*/ 682669 h 1290181"/>
                              <a:gd name="connsiteX196" fmla="*/ 369518 w 1459282"/>
                              <a:gd name="connsiteY196" fmla="*/ 657617 h 1290181"/>
                              <a:gd name="connsiteX197" fmla="*/ 388307 w 1459282"/>
                              <a:gd name="connsiteY197" fmla="*/ 657617 h 1290181"/>
                              <a:gd name="connsiteX198" fmla="*/ 375781 w 1459282"/>
                              <a:gd name="connsiteY198" fmla="*/ 682669 h 1290181"/>
                              <a:gd name="connsiteX199" fmla="*/ 410228 w 1459282"/>
                              <a:gd name="connsiteY199" fmla="*/ 713984 h 1290181"/>
                              <a:gd name="connsiteX200" fmla="*/ 375781 w 1459282"/>
                              <a:gd name="connsiteY200" fmla="*/ 723378 h 1290181"/>
                              <a:gd name="connsiteX201" fmla="*/ 363255 w 1459282"/>
                              <a:gd name="connsiteY201" fmla="*/ 726510 h 1290181"/>
                              <a:gd name="connsiteX202" fmla="*/ 341334 w 1459282"/>
                              <a:gd name="connsiteY202" fmla="*/ 745299 h 1290181"/>
                              <a:gd name="connsiteX203" fmla="*/ 316282 w 1459282"/>
                              <a:gd name="connsiteY203" fmla="*/ 770351 h 1290181"/>
                              <a:gd name="connsiteX204" fmla="*/ 281836 w 1459282"/>
                              <a:gd name="connsiteY204" fmla="*/ 751562 h 1290181"/>
                              <a:gd name="connsiteX205" fmla="*/ 256784 w 1459282"/>
                              <a:gd name="connsiteY205" fmla="*/ 770351 h 1290181"/>
                              <a:gd name="connsiteX206" fmla="*/ 222337 w 1459282"/>
                              <a:gd name="connsiteY206" fmla="*/ 754693 h 1290181"/>
                              <a:gd name="connsiteX207" fmla="*/ 184759 w 1459282"/>
                              <a:gd name="connsiteY207" fmla="*/ 739036 h 1290181"/>
                              <a:gd name="connsiteX208" fmla="*/ 137787 w 1459282"/>
                              <a:gd name="connsiteY208" fmla="*/ 754693 h 1290181"/>
                              <a:gd name="connsiteX209" fmla="*/ 122129 w 1459282"/>
                              <a:gd name="connsiteY209" fmla="*/ 735904 h 1290181"/>
                              <a:gd name="connsiteX210" fmla="*/ 112734 w 1459282"/>
                              <a:gd name="connsiteY210" fmla="*/ 713984 h 1290181"/>
                              <a:gd name="connsiteX211" fmla="*/ 100208 w 1459282"/>
                              <a:gd name="connsiteY211" fmla="*/ 710852 h 1290181"/>
                              <a:gd name="connsiteX212" fmla="*/ 68893 w 1459282"/>
                              <a:gd name="connsiteY212" fmla="*/ 720247 h 1290181"/>
                              <a:gd name="connsiteX213" fmla="*/ 0 w 1459282"/>
                              <a:gd name="connsiteY213" fmla="*/ 657617 h 1290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  <a:cxn ang="0">
                                <a:pos x="connsiteX189" y="connsiteY189"/>
                              </a:cxn>
                              <a:cxn ang="0">
                                <a:pos x="connsiteX190" y="connsiteY190"/>
                              </a:cxn>
                              <a:cxn ang="0">
                                <a:pos x="connsiteX191" y="connsiteY191"/>
                              </a:cxn>
                              <a:cxn ang="0">
                                <a:pos x="connsiteX192" y="connsiteY192"/>
                              </a:cxn>
                              <a:cxn ang="0">
                                <a:pos x="connsiteX193" y="connsiteY193"/>
                              </a:cxn>
                              <a:cxn ang="0">
                                <a:pos x="connsiteX194" y="connsiteY194"/>
                              </a:cxn>
                              <a:cxn ang="0">
                                <a:pos x="connsiteX195" y="connsiteY195"/>
                              </a:cxn>
                              <a:cxn ang="0">
                                <a:pos x="connsiteX196" y="connsiteY196"/>
                              </a:cxn>
                              <a:cxn ang="0">
                                <a:pos x="connsiteX197" y="connsiteY197"/>
                              </a:cxn>
                              <a:cxn ang="0">
                                <a:pos x="connsiteX198" y="connsiteY198"/>
                              </a:cxn>
                              <a:cxn ang="0">
                                <a:pos x="connsiteX199" y="connsiteY199"/>
                              </a:cxn>
                              <a:cxn ang="0">
                                <a:pos x="connsiteX200" y="connsiteY200"/>
                              </a:cxn>
                              <a:cxn ang="0">
                                <a:pos x="connsiteX201" y="connsiteY201"/>
                              </a:cxn>
                              <a:cxn ang="0">
                                <a:pos x="connsiteX202" y="connsiteY202"/>
                              </a:cxn>
                              <a:cxn ang="0">
                                <a:pos x="connsiteX203" y="connsiteY203"/>
                              </a:cxn>
                              <a:cxn ang="0">
                                <a:pos x="connsiteX204" y="connsiteY204"/>
                              </a:cxn>
                              <a:cxn ang="0">
                                <a:pos x="connsiteX205" y="connsiteY205"/>
                              </a:cxn>
                              <a:cxn ang="0">
                                <a:pos x="connsiteX206" y="connsiteY206"/>
                              </a:cxn>
                              <a:cxn ang="0">
                                <a:pos x="connsiteX207" y="connsiteY207"/>
                              </a:cxn>
                              <a:cxn ang="0">
                                <a:pos x="connsiteX208" y="connsiteY208"/>
                              </a:cxn>
                              <a:cxn ang="0">
                                <a:pos x="connsiteX209" y="connsiteY209"/>
                              </a:cxn>
                              <a:cxn ang="0">
                                <a:pos x="connsiteX210" y="connsiteY210"/>
                              </a:cxn>
                              <a:cxn ang="0">
                                <a:pos x="connsiteX211" y="connsiteY211"/>
                              </a:cxn>
                              <a:cxn ang="0">
                                <a:pos x="connsiteX212" y="connsiteY212"/>
                              </a:cxn>
                              <a:cxn ang="0">
                                <a:pos x="connsiteX213" y="connsiteY213"/>
                              </a:cxn>
                            </a:cxnLst>
                            <a:rect l="l" t="t" r="r" b="b"/>
                            <a:pathLst>
                              <a:path w="1459282" h="1290181">
                                <a:moveTo>
                                  <a:pt x="0" y="657617"/>
                                </a:moveTo>
                                <a:lnTo>
                                  <a:pt x="28184" y="713984"/>
                                </a:lnTo>
                                <a:lnTo>
                                  <a:pt x="68893" y="742167"/>
                                </a:lnTo>
                                <a:lnTo>
                                  <a:pt x="97077" y="754693"/>
                                </a:lnTo>
                                <a:lnTo>
                                  <a:pt x="140918" y="786008"/>
                                </a:lnTo>
                                <a:lnTo>
                                  <a:pt x="140918" y="786008"/>
                                </a:lnTo>
                                <a:lnTo>
                                  <a:pt x="228600" y="832981"/>
                                </a:lnTo>
                                <a:lnTo>
                                  <a:pt x="237995" y="820455"/>
                                </a:lnTo>
                                <a:lnTo>
                                  <a:pt x="263047" y="829849"/>
                                </a:lnTo>
                                <a:lnTo>
                                  <a:pt x="278704" y="817323"/>
                                </a:lnTo>
                                <a:lnTo>
                                  <a:pt x="316282" y="832981"/>
                                </a:lnTo>
                                <a:lnTo>
                                  <a:pt x="347597" y="814192"/>
                                </a:lnTo>
                                <a:lnTo>
                                  <a:pt x="388307" y="832981"/>
                                </a:lnTo>
                                <a:lnTo>
                                  <a:pt x="429017" y="820455"/>
                                </a:lnTo>
                                <a:lnTo>
                                  <a:pt x="457200" y="845507"/>
                                </a:lnTo>
                                <a:lnTo>
                                  <a:pt x="485384" y="820455"/>
                                </a:lnTo>
                                <a:lnTo>
                                  <a:pt x="516699" y="826718"/>
                                </a:lnTo>
                                <a:lnTo>
                                  <a:pt x="526093" y="807929"/>
                                </a:lnTo>
                                <a:lnTo>
                                  <a:pt x="513567" y="786008"/>
                                </a:lnTo>
                                <a:lnTo>
                                  <a:pt x="554277" y="773482"/>
                                </a:lnTo>
                                <a:lnTo>
                                  <a:pt x="579329" y="773482"/>
                                </a:lnTo>
                                <a:lnTo>
                                  <a:pt x="610644" y="773482"/>
                                </a:lnTo>
                                <a:lnTo>
                                  <a:pt x="610644" y="751562"/>
                                </a:lnTo>
                                <a:lnTo>
                                  <a:pt x="641959" y="776614"/>
                                </a:lnTo>
                                <a:lnTo>
                                  <a:pt x="654485" y="751562"/>
                                </a:lnTo>
                                <a:lnTo>
                                  <a:pt x="682669" y="757825"/>
                                </a:lnTo>
                                <a:lnTo>
                                  <a:pt x="701458" y="751562"/>
                                </a:lnTo>
                                <a:lnTo>
                                  <a:pt x="735904" y="751562"/>
                                </a:lnTo>
                                <a:lnTo>
                                  <a:pt x="760956" y="773482"/>
                                </a:lnTo>
                                <a:lnTo>
                                  <a:pt x="786008" y="779745"/>
                                </a:lnTo>
                                <a:lnTo>
                                  <a:pt x="754693" y="792271"/>
                                </a:lnTo>
                                <a:lnTo>
                                  <a:pt x="757825" y="817323"/>
                                </a:lnTo>
                                <a:lnTo>
                                  <a:pt x="739036" y="804797"/>
                                </a:lnTo>
                                <a:lnTo>
                                  <a:pt x="720247" y="779745"/>
                                </a:lnTo>
                                <a:lnTo>
                                  <a:pt x="660748" y="801666"/>
                                </a:lnTo>
                                <a:lnTo>
                                  <a:pt x="613776" y="817323"/>
                                </a:lnTo>
                                <a:lnTo>
                                  <a:pt x="641959" y="842376"/>
                                </a:lnTo>
                                <a:lnTo>
                                  <a:pt x="623170" y="851770"/>
                                </a:lnTo>
                                <a:lnTo>
                                  <a:pt x="598118" y="842376"/>
                                </a:lnTo>
                                <a:lnTo>
                                  <a:pt x="620039" y="870559"/>
                                </a:lnTo>
                                <a:lnTo>
                                  <a:pt x="657617" y="870559"/>
                                </a:lnTo>
                                <a:lnTo>
                                  <a:pt x="698326" y="879954"/>
                                </a:lnTo>
                                <a:lnTo>
                                  <a:pt x="735904" y="883085"/>
                                </a:lnTo>
                                <a:lnTo>
                                  <a:pt x="754693" y="892480"/>
                                </a:lnTo>
                                <a:lnTo>
                                  <a:pt x="754693" y="892480"/>
                                </a:lnTo>
                                <a:lnTo>
                                  <a:pt x="779745" y="864296"/>
                                </a:lnTo>
                                <a:lnTo>
                                  <a:pt x="789140" y="832981"/>
                                </a:lnTo>
                                <a:lnTo>
                                  <a:pt x="804797" y="829849"/>
                                </a:lnTo>
                                <a:lnTo>
                                  <a:pt x="814192" y="851770"/>
                                </a:lnTo>
                                <a:lnTo>
                                  <a:pt x="851770" y="867428"/>
                                </a:lnTo>
                                <a:lnTo>
                                  <a:pt x="845507" y="886217"/>
                                </a:lnTo>
                                <a:lnTo>
                                  <a:pt x="845507" y="920663"/>
                                </a:lnTo>
                                <a:lnTo>
                                  <a:pt x="851770" y="936321"/>
                                </a:lnTo>
                                <a:lnTo>
                                  <a:pt x="889348" y="939452"/>
                                </a:lnTo>
                                <a:lnTo>
                                  <a:pt x="883085" y="961373"/>
                                </a:lnTo>
                                <a:lnTo>
                                  <a:pt x="883085" y="995819"/>
                                </a:lnTo>
                                <a:lnTo>
                                  <a:pt x="901874" y="1011477"/>
                                </a:lnTo>
                                <a:lnTo>
                                  <a:pt x="945715" y="1017740"/>
                                </a:lnTo>
                                <a:lnTo>
                                  <a:pt x="955110" y="1058449"/>
                                </a:lnTo>
                                <a:lnTo>
                                  <a:pt x="983293" y="1061581"/>
                                </a:lnTo>
                                <a:lnTo>
                                  <a:pt x="977030" y="1086633"/>
                                </a:lnTo>
                                <a:lnTo>
                                  <a:pt x="998951" y="1102291"/>
                                </a:lnTo>
                                <a:lnTo>
                                  <a:pt x="1036529" y="1105422"/>
                                </a:lnTo>
                                <a:lnTo>
                                  <a:pt x="1052187" y="1117948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17740" y="1152395"/>
                                </a:lnTo>
                                <a:lnTo>
                                  <a:pt x="1042792" y="1168052"/>
                                </a:lnTo>
                                <a:lnTo>
                                  <a:pt x="1049055" y="1189973"/>
                                </a:lnTo>
                                <a:lnTo>
                                  <a:pt x="1039661" y="1205630"/>
                                </a:lnTo>
                                <a:lnTo>
                                  <a:pt x="1052187" y="1230682"/>
                                </a:lnTo>
                                <a:lnTo>
                                  <a:pt x="1061581" y="1268260"/>
                                </a:lnTo>
                                <a:lnTo>
                                  <a:pt x="1105422" y="1290181"/>
                                </a:lnTo>
                                <a:lnTo>
                                  <a:pt x="1096028" y="1265129"/>
                                </a:lnTo>
                                <a:lnTo>
                                  <a:pt x="1086633" y="1224419"/>
                                </a:lnTo>
                                <a:lnTo>
                                  <a:pt x="1074107" y="1193104"/>
                                </a:lnTo>
                                <a:lnTo>
                                  <a:pt x="1070976" y="1161789"/>
                                </a:lnTo>
                                <a:lnTo>
                                  <a:pt x="1058450" y="1130474"/>
                                </a:lnTo>
                                <a:lnTo>
                                  <a:pt x="1067844" y="1099159"/>
                                </a:lnTo>
                                <a:lnTo>
                                  <a:pt x="1058450" y="1074107"/>
                                </a:lnTo>
                                <a:lnTo>
                                  <a:pt x="1039661" y="1083502"/>
                                </a:lnTo>
                                <a:lnTo>
                                  <a:pt x="1020871" y="1067844"/>
                                </a:lnTo>
                                <a:lnTo>
                                  <a:pt x="1005214" y="1049055"/>
                                </a:lnTo>
                                <a:lnTo>
                                  <a:pt x="1459282" y="432148"/>
                                </a:lnTo>
                                <a:lnTo>
                                  <a:pt x="1434230" y="378913"/>
                                </a:lnTo>
                                <a:lnTo>
                                  <a:pt x="1412310" y="344466"/>
                                </a:lnTo>
                                <a:lnTo>
                                  <a:pt x="1390389" y="341334"/>
                                </a:lnTo>
                                <a:lnTo>
                                  <a:pt x="1346548" y="303756"/>
                                </a:lnTo>
                                <a:lnTo>
                                  <a:pt x="1327759" y="275573"/>
                                </a:lnTo>
                                <a:lnTo>
                                  <a:pt x="1324628" y="231732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61997" y="209811"/>
                                </a:lnTo>
                                <a:lnTo>
                                  <a:pt x="1268261" y="191022"/>
                                </a:lnTo>
                                <a:lnTo>
                                  <a:pt x="1265129" y="159707"/>
                                </a:lnTo>
                                <a:lnTo>
                                  <a:pt x="1240077" y="137786"/>
                                </a:lnTo>
                                <a:lnTo>
                                  <a:pt x="1230682" y="144049"/>
                                </a:lnTo>
                                <a:lnTo>
                                  <a:pt x="1218156" y="137786"/>
                                </a:lnTo>
                                <a:lnTo>
                                  <a:pt x="1233814" y="112734"/>
                                </a:lnTo>
                                <a:lnTo>
                                  <a:pt x="1218156" y="106471"/>
                                </a:lnTo>
                                <a:lnTo>
                                  <a:pt x="1205630" y="125260"/>
                                </a:lnTo>
                                <a:lnTo>
                                  <a:pt x="1193104" y="112734"/>
                                </a:lnTo>
                                <a:lnTo>
                                  <a:pt x="1205630" y="90814"/>
                                </a:lnTo>
                                <a:lnTo>
                                  <a:pt x="1221288" y="87682"/>
                                </a:lnTo>
                                <a:lnTo>
                                  <a:pt x="1221288" y="72025"/>
                                </a:lnTo>
                                <a:lnTo>
                                  <a:pt x="1199367" y="68893"/>
                                </a:lnTo>
                                <a:lnTo>
                                  <a:pt x="1177447" y="78288"/>
                                </a:lnTo>
                                <a:lnTo>
                                  <a:pt x="1146132" y="56367"/>
                                </a:lnTo>
                                <a:lnTo>
                                  <a:pt x="1143000" y="40710"/>
                                </a:lnTo>
                                <a:lnTo>
                                  <a:pt x="1117948" y="40710"/>
                                </a:lnTo>
                                <a:lnTo>
                                  <a:pt x="1102291" y="56367"/>
                                </a:lnTo>
                                <a:lnTo>
                                  <a:pt x="1092896" y="59499"/>
                                </a:lnTo>
                                <a:lnTo>
                                  <a:pt x="1083502" y="37578"/>
                                </a:lnTo>
                                <a:lnTo>
                                  <a:pt x="1070976" y="25052"/>
                                </a:lnTo>
                                <a:lnTo>
                                  <a:pt x="1030266" y="15658"/>
                                </a:lnTo>
                                <a:lnTo>
                                  <a:pt x="977030" y="15658"/>
                                </a:lnTo>
                                <a:lnTo>
                                  <a:pt x="942584" y="37578"/>
                                </a:lnTo>
                                <a:lnTo>
                                  <a:pt x="920663" y="25052"/>
                                </a:lnTo>
                                <a:lnTo>
                                  <a:pt x="889348" y="6263"/>
                                </a:lnTo>
                                <a:lnTo>
                                  <a:pt x="858033" y="0"/>
                                </a:lnTo>
                                <a:lnTo>
                                  <a:pt x="820455" y="9395"/>
                                </a:lnTo>
                                <a:lnTo>
                                  <a:pt x="814192" y="81419"/>
                                </a:lnTo>
                                <a:lnTo>
                                  <a:pt x="811061" y="106471"/>
                                </a:lnTo>
                                <a:lnTo>
                                  <a:pt x="786008" y="118997"/>
                                </a:lnTo>
                                <a:lnTo>
                                  <a:pt x="792271" y="150313"/>
                                </a:lnTo>
                                <a:lnTo>
                                  <a:pt x="817324" y="181628"/>
                                </a:lnTo>
                                <a:lnTo>
                                  <a:pt x="804797" y="178496"/>
                                </a:lnTo>
                                <a:lnTo>
                                  <a:pt x="804797" y="197285"/>
                                </a:lnTo>
                                <a:lnTo>
                                  <a:pt x="826718" y="219206"/>
                                </a:lnTo>
                                <a:lnTo>
                                  <a:pt x="836113" y="237995"/>
                                </a:lnTo>
                                <a:lnTo>
                                  <a:pt x="829850" y="250521"/>
                                </a:lnTo>
                                <a:lnTo>
                                  <a:pt x="795403" y="228600"/>
                                </a:lnTo>
                                <a:lnTo>
                                  <a:pt x="779745" y="216074"/>
                                </a:lnTo>
                                <a:lnTo>
                                  <a:pt x="757825" y="219206"/>
                                </a:lnTo>
                                <a:lnTo>
                                  <a:pt x="748430" y="200417"/>
                                </a:lnTo>
                                <a:lnTo>
                                  <a:pt x="723378" y="165970"/>
                                </a:lnTo>
                                <a:lnTo>
                                  <a:pt x="723378" y="147181"/>
                                </a:lnTo>
                                <a:lnTo>
                                  <a:pt x="742167" y="134655"/>
                                </a:lnTo>
                                <a:lnTo>
                                  <a:pt x="698326" y="97077"/>
                                </a:lnTo>
                                <a:lnTo>
                                  <a:pt x="682669" y="112734"/>
                                </a:lnTo>
                                <a:lnTo>
                                  <a:pt x="604381" y="68893"/>
                                </a:lnTo>
                                <a:lnTo>
                                  <a:pt x="594987" y="90814"/>
                                </a:lnTo>
                                <a:lnTo>
                                  <a:pt x="604381" y="125260"/>
                                </a:lnTo>
                                <a:lnTo>
                                  <a:pt x="604381" y="144049"/>
                                </a:lnTo>
                                <a:lnTo>
                                  <a:pt x="582461" y="115866"/>
                                </a:lnTo>
                                <a:lnTo>
                                  <a:pt x="560540" y="165970"/>
                                </a:lnTo>
                                <a:lnTo>
                                  <a:pt x="579329" y="209811"/>
                                </a:lnTo>
                                <a:lnTo>
                                  <a:pt x="604381" y="219206"/>
                                </a:lnTo>
                                <a:lnTo>
                                  <a:pt x="616907" y="241126"/>
                                </a:lnTo>
                                <a:lnTo>
                                  <a:pt x="626302" y="275573"/>
                                </a:lnTo>
                                <a:lnTo>
                                  <a:pt x="641959" y="256784"/>
                                </a:lnTo>
                                <a:lnTo>
                                  <a:pt x="660748" y="275573"/>
                                </a:lnTo>
                                <a:lnTo>
                                  <a:pt x="679537" y="278704"/>
                                </a:lnTo>
                                <a:lnTo>
                                  <a:pt x="679537" y="278704"/>
                                </a:lnTo>
                                <a:lnTo>
                                  <a:pt x="670143" y="303756"/>
                                </a:lnTo>
                                <a:lnTo>
                                  <a:pt x="654485" y="300625"/>
                                </a:lnTo>
                                <a:lnTo>
                                  <a:pt x="645091" y="319414"/>
                                </a:lnTo>
                                <a:lnTo>
                                  <a:pt x="629433" y="335071"/>
                                </a:lnTo>
                                <a:lnTo>
                                  <a:pt x="629433" y="335071"/>
                                </a:lnTo>
                                <a:lnTo>
                                  <a:pt x="579329" y="344466"/>
                                </a:lnTo>
                                <a:lnTo>
                                  <a:pt x="566803" y="335071"/>
                                </a:lnTo>
                                <a:lnTo>
                                  <a:pt x="566803" y="335071"/>
                                </a:lnTo>
                                <a:lnTo>
                                  <a:pt x="551145" y="316282"/>
                                </a:lnTo>
                                <a:lnTo>
                                  <a:pt x="532356" y="322545"/>
                                </a:lnTo>
                                <a:lnTo>
                                  <a:pt x="497910" y="300625"/>
                                </a:lnTo>
                                <a:lnTo>
                                  <a:pt x="510436" y="288099"/>
                                </a:lnTo>
                                <a:lnTo>
                                  <a:pt x="491647" y="272441"/>
                                </a:lnTo>
                                <a:lnTo>
                                  <a:pt x="466595" y="278704"/>
                                </a:lnTo>
                                <a:lnTo>
                                  <a:pt x="444674" y="291230"/>
                                </a:lnTo>
                                <a:lnTo>
                                  <a:pt x="413359" y="272441"/>
                                </a:lnTo>
                                <a:lnTo>
                                  <a:pt x="375781" y="297493"/>
                                </a:lnTo>
                                <a:lnTo>
                                  <a:pt x="344466" y="278704"/>
                                </a:lnTo>
                                <a:lnTo>
                                  <a:pt x="341334" y="335071"/>
                                </a:lnTo>
                                <a:lnTo>
                                  <a:pt x="338203" y="369518"/>
                                </a:lnTo>
                                <a:lnTo>
                                  <a:pt x="353861" y="403965"/>
                                </a:lnTo>
                                <a:lnTo>
                                  <a:pt x="344466" y="413359"/>
                                </a:lnTo>
                                <a:lnTo>
                                  <a:pt x="338203" y="385176"/>
                                </a:lnTo>
                                <a:lnTo>
                                  <a:pt x="338203" y="385176"/>
                                </a:lnTo>
                                <a:lnTo>
                                  <a:pt x="303756" y="375781"/>
                                </a:lnTo>
                                <a:lnTo>
                                  <a:pt x="288099" y="422754"/>
                                </a:lnTo>
                                <a:lnTo>
                                  <a:pt x="288099" y="441543"/>
                                </a:lnTo>
                                <a:lnTo>
                                  <a:pt x="319414" y="469726"/>
                                </a:lnTo>
                                <a:lnTo>
                                  <a:pt x="319414" y="469726"/>
                                </a:lnTo>
                                <a:lnTo>
                                  <a:pt x="356992" y="454069"/>
                                </a:lnTo>
                                <a:lnTo>
                                  <a:pt x="366387" y="469726"/>
                                </a:lnTo>
                                <a:lnTo>
                                  <a:pt x="335071" y="501041"/>
                                </a:lnTo>
                                <a:lnTo>
                                  <a:pt x="316282" y="522962"/>
                                </a:lnTo>
                                <a:lnTo>
                                  <a:pt x="306888" y="535488"/>
                                </a:lnTo>
                                <a:lnTo>
                                  <a:pt x="294362" y="538619"/>
                                </a:lnTo>
                                <a:lnTo>
                                  <a:pt x="269310" y="566803"/>
                                </a:lnTo>
                                <a:lnTo>
                                  <a:pt x="284967" y="579329"/>
                                </a:lnTo>
                                <a:lnTo>
                                  <a:pt x="319414" y="576197"/>
                                </a:lnTo>
                                <a:lnTo>
                                  <a:pt x="325677" y="591855"/>
                                </a:lnTo>
                                <a:lnTo>
                                  <a:pt x="331940" y="623170"/>
                                </a:lnTo>
                                <a:lnTo>
                                  <a:pt x="344466" y="645091"/>
                                </a:lnTo>
                                <a:lnTo>
                                  <a:pt x="331940" y="682669"/>
                                </a:lnTo>
                                <a:lnTo>
                                  <a:pt x="369518" y="657617"/>
                                </a:lnTo>
                                <a:lnTo>
                                  <a:pt x="388307" y="657617"/>
                                </a:lnTo>
                                <a:lnTo>
                                  <a:pt x="375781" y="682669"/>
                                </a:lnTo>
                                <a:lnTo>
                                  <a:pt x="410228" y="713984"/>
                                </a:lnTo>
                                <a:lnTo>
                                  <a:pt x="375781" y="723378"/>
                                </a:lnTo>
                                <a:lnTo>
                                  <a:pt x="363255" y="726510"/>
                                </a:lnTo>
                                <a:lnTo>
                                  <a:pt x="341334" y="745299"/>
                                </a:lnTo>
                                <a:lnTo>
                                  <a:pt x="316282" y="770351"/>
                                </a:lnTo>
                                <a:lnTo>
                                  <a:pt x="281836" y="751562"/>
                                </a:lnTo>
                                <a:lnTo>
                                  <a:pt x="256784" y="770351"/>
                                </a:lnTo>
                                <a:lnTo>
                                  <a:pt x="222337" y="754693"/>
                                </a:lnTo>
                                <a:lnTo>
                                  <a:pt x="184759" y="739036"/>
                                </a:lnTo>
                                <a:lnTo>
                                  <a:pt x="137787" y="754693"/>
                                </a:lnTo>
                                <a:lnTo>
                                  <a:pt x="122129" y="735904"/>
                                </a:lnTo>
                                <a:lnTo>
                                  <a:pt x="112734" y="713984"/>
                                </a:lnTo>
                                <a:lnTo>
                                  <a:pt x="100208" y="710852"/>
                                </a:lnTo>
                                <a:lnTo>
                                  <a:pt x="68893" y="720247"/>
                                </a:lnTo>
                                <a:lnTo>
                                  <a:pt x="0" y="65761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8575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80" name="Freeform 79"/>
                          <p:cNvSpPr/>
                          <p:nvPr/>
                        </p:nvSpPr>
                        <p:spPr>
                          <a:xfrm>
                            <a:off x="477630" y="4903823"/>
                            <a:ext cx="39698" cy="109456"/>
                          </a:xfrm>
                          <a:custGeom>
                            <a:avLst/>
                            <a:gdLst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52388 h 109538"/>
                              <a:gd name="connsiteX2" fmla="*/ 0 w 35718"/>
                              <a:gd name="connsiteY2" fmla="*/ 95250 h 109538"/>
                              <a:gd name="connsiteX3" fmla="*/ 28575 w 35718"/>
                              <a:gd name="connsiteY3" fmla="*/ 109538 h 109538"/>
                              <a:gd name="connsiteX4" fmla="*/ 30956 w 35718"/>
                              <a:gd name="connsiteY4" fmla="*/ 85725 h 109538"/>
                              <a:gd name="connsiteX5" fmla="*/ 23812 w 35718"/>
                              <a:gd name="connsiteY5" fmla="*/ 71438 h 109538"/>
                              <a:gd name="connsiteX6" fmla="*/ 35718 w 35718"/>
                              <a:gd name="connsiteY6" fmla="*/ 47625 h 109538"/>
                              <a:gd name="connsiteX7" fmla="*/ 14287 w 35718"/>
                              <a:gd name="connsiteY7" fmla="*/ 0 h 109538"/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28575 h 109538"/>
                              <a:gd name="connsiteX2" fmla="*/ 7143 w 35718"/>
                              <a:gd name="connsiteY2" fmla="*/ 52388 h 109538"/>
                              <a:gd name="connsiteX3" fmla="*/ 0 w 35718"/>
                              <a:gd name="connsiteY3" fmla="*/ 95250 h 109538"/>
                              <a:gd name="connsiteX4" fmla="*/ 28575 w 35718"/>
                              <a:gd name="connsiteY4" fmla="*/ 109538 h 109538"/>
                              <a:gd name="connsiteX5" fmla="*/ 30956 w 35718"/>
                              <a:gd name="connsiteY5" fmla="*/ 85725 h 109538"/>
                              <a:gd name="connsiteX6" fmla="*/ 23812 w 35718"/>
                              <a:gd name="connsiteY6" fmla="*/ 71438 h 109538"/>
                              <a:gd name="connsiteX7" fmla="*/ 35718 w 35718"/>
                              <a:gd name="connsiteY7" fmla="*/ 47625 h 109538"/>
                              <a:gd name="connsiteX8" fmla="*/ 14287 w 35718"/>
                              <a:gd name="connsiteY8" fmla="*/ 0 h 109538"/>
                              <a:gd name="connsiteX0" fmla="*/ 19050 w 40481"/>
                              <a:gd name="connsiteY0" fmla="*/ 0 h 109538"/>
                              <a:gd name="connsiteX1" fmla="*/ 0 w 40481"/>
                              <a:gd name="connsiteY1" fmla="*/ 21431 h 109538"/>
                              <a:gd name="connsiteX2" fmla="*/ 11906 w 40481"/>
                              <a:gd name="connsiteY2" fmla="*/ 52388 h 109538"/>
                              <a:gd name="connsiteX3" fmla="*/ 4763 w 40481"/>
                              <a:gd name="connsiteY3" fmla="*/ 95250 h 109538"/>
                              <a:gd name="connsiteX4" fmla="*/ 33338 w 40481"/>
                              <a:gd name="connsiteY4" fmla="*/ 109538 h 109538"/>
                              <a:gd name="connsiteX5" fmla="*/ 35719 w 40481"/>
                              <a:gd name="connsiteY5" fmla="*/ 85725 h 109538"/>
                              <a:gd name="connsiteX6" fmla="*/ 28575 w 40481"/>
                              <a:gd name="connsiteY6" fmla="*/ 71438 h 109538"/>
                              <a:gd name="connsiteX7" fmla="*/ 40481 w 40481"/>
                              <a:gd name="connsiteY7" fmla="*/ 47625 h 109538"/>
                              <a:gd name="connsiteX8" fmla="*/ 19050 w 40481"/>
                              <a:gd name="connsiteY8" fmla="*/ 0 h 109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81" h="109538">
                                <a:moveTo>
                                  <a:pt x="19050" y="0"/>
                                </a:moveTo>
                                <a:lnTo>
                                  <a:pt x="0" y="21431"/>
                                </a:lnTo>
                                <a:lnTo>
                                  <a:pt x="11906" y="52388"/>
                                </a:lnTo>
                                <a:lnTo>
                                  <a:pt x="4763" y="95250"/>
                                </a:lnTo>
                                <a:lnTo>
                                  <a:pt x="33338" y="109538"/>
                                </a:lnTo>
                                <a:lnTo>
                                  <a:pt x="35719" y="85725"/>
                                </a:lnTo>
                                <a:lnTo>
                                  <a:pt x="28575" y="71438"/>
                                </a:lnTo>
                                <a:lnTo>
                                  <a:pt x="40481" y="47625"/>
                                </a:lnTo>
                                <a:lnTo>
                                  <a:pt x="1905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8575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8" name="Freeform 77"/>
                        <p:cNvSpPr/>
                        <p:nvPr/>
                      </p:nvSpPr>
                      <p:spPr>
                        <a:xfrm>
                          <a:off x="339650" y="5180695"/>
                          <a:ext cx="34934" cy="74556"/>
                        </a:xfrm>
                        <a:custGeom>
                          <a:avLst/>
                          <a:gdLst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0 w 35718"/>
                            <a:gd name="connsiteY4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16669 h 73819"/>
                            <a:gd name="connsiteX5" fmla="*/ 0 w 35718"/>
                            <a:gd name="connsiteY5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9525 h 73819"/>
                            <a:gd name="connsiteX5" fmla="*/ 0 w 35718"/>
                            <a:gd name="connsiteY5" fmla="*/ 0 h 73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718" h="73819">
                              <a:moveTo>
                                <a:pt x="0" y="0"/>
                              </a:moveTo>
                              <a:cubicBezTo>
                                <a:pt x="794" y="22225"/>
                                <a:pt x="1587" y="44450"/>
                                <a:pt x="2381" y="66675"/>
                              </a:cubicBezTo>
                              <a:lnTo>
                                <a:pt x="28575" y="73819"/>
                              </a:lnTo>
                              <a:lnTo>
                                <a:pt x="35718" y="40482"/>
                              </a:lnTo>
                              <a:lnTo>
                                <a:pt x="16668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rgbClr val="0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76" name="Freeform 75"/>
                      <p:cNvSpPr/>
                      <p:nvPr/>
                    </p:nvSpPr>
                    <p:spPr>
                      <a:xfrm>
                        <a:off x="505331" y="5741523"/>
                        <a:ext cx="130208" cy="71384"/>
                      </a:xfrm>
                      <a:custGeom>
                        <a:avLst/>
                        <a:gdLst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0 w 130969"/>
                          <a:gd name="connsiteY16" fmla="*/ 7144 h 71438"/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28575 w 130969"/>
                          <a:gd name="connsiteY16" fmla="*/ 14288 h 71438"/>
                          <a:gd name="connsiteX17" fmla="*/ 0 w 130969"/>
                          <a:gd name="connsiteY17" fmla="*/ 7144 h 71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30969" h="71438">
                            <a:moveTo>
                              <a:pt x="0" y="7144"/>
                            </a:moveTo>
                            <a:cubicBezTo>
                              <a:pt x="794" y="26988"/>
                              <a:pt x="1587" y="46831"/>
                              <a:pt x="2381" y="66675"/>
                            </a:cubicBezTo>
                            <a:lnTo>
                              <a:pt x="19050" y="71438"/>
                            </a:lnTo>
                            <a:lnTo>
                              <a:pt x="33338" y="61913"/>
                            </a:lnTo>
                            <a:lnTo>
                              <a:pt x="54769" y="71438"/>
                            </a:lnTo>
                            <a:lnTo>
                              <a:pt x="69056" y="69056"/>
                            </a:lnTo>
                            <a:lnTo>
                              <a:pt x="88106" y="61913"/>
                            </a:lnTo>
                            <a:lnTo>
                              <a:pt x="92869" y="42863"/>
                            </a:lnTo>
                            <a:lnTo>
                              <a:pt x="76200" y="30956"/>
                            </a:lnTo>
                            <a:lnTo>
                              <a:pt x="107156" y="16669"/>
                            </a:lnTo>
                            <a:lnTo>
                              <a:pt x="128588" y="45244"/>
                            </a:lnTo>
                            <a:lnTo>
                              <a:pt x="130969" y="30956"/>
                            </a:lnTo>
                            <a:lnTo>
                              <a:pt x="116681" y="7144"/>
                            </a:lnTo>
                            <a:lnTo>
                              <a:pt x="88106" y="0"/>
                            </a:lnTo>
                            <a:lnTo>
                              <a:pt x="66675" y="21431"/>
                            </a:lnTo>
                            <a:lnTo>
                              <a:pt x="52388" y="16669"/>
                            </a:lnTo>
                            <a:lnTo>
                              <a:pt x="28575" y="14288"/>
                            </a:lnTo>
                            <a:lnTo>
                              <a:pt x="0" y="7144"/>
                            </a:lnTo>
                            <a:close/>
                          </a:path>
                        </a:pathLst>
                      </a:custGeom>
                      <a:grpFill/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74" name="Freeform 3121"/>
                    <p:cNvSpPr/>
                    <p:nvPr/>
                  </p:nvSpPr>
                  <p:spPr>
                    <a:xfrm>
                      <a:off x="1209235" y="6088923"/>
                      <a:ext cx="142911" cy="461617"/>
                    </a:xfrm>
                    <a:custGeom>
                      <a:avLst/>
                      <a:gdLst>
                        <a:gd name="connsiteX0" fmla="*/ 0 w 142875"/>
                        <a:gd name="connsiteY0" fmla="*/ 9525 h 461963"/>
                        <a:gd name="connsiteX1" fmla="*/ 21431 w 142875"/>
                        <a:gd name="connsiteY1" fmla="*/ 14288 h 461963"/>
                        <a:gd name="connsiteX2" fmla="*/ 61913 w 142875"/>
                        <a:gd name="connsiteY2" fmla="*/ 0 h 461963"/>
                        <a:gd name="connsiteX3" fmla="*/ 78581 w 142875"/>
                        <a:gd name="connsiteY3" fmla="*/ 35719 h 461963"/>
                        <a:gd name="connsiteX4" fmla="*/ 83344 w 142875"/>
                        <a:gd name="connsiteY4" fmla="*/ 73819 h 461963"/>
                        <a:gd name="connsiteX5" fmla="*/ 92869 w 142875"/>
                        <a:gd name="connsiteY5" fmla="*/ 252413 h 461963"/>
                        <a:gd name="connsiteX6" fmla="*/ 92869 w 142875"/>
                        <a:gd name="connsiteY6" fmla="*/ 273844 h 461963"/>
                        <a:gd name="connsiteX7" fmla="*/ 92869 w 142875"/>
                        <a:gd name="connsiteY7" fmla="*/ 302419 h 461963"/>
                        <a:gd name="connsiteX8" fmla="*/ 142875 w 142875"/>
                        <a:gd name="connsiteY8" fmla="*/ 385763 h 461963"/>
                        <a:gd name="connsiteX9" fmla="*/ 111919 w 142875"/>
                        <a:gd name="connsiteY9" fmla="*/ 438150 h 461963"/>
                        <a:gd name="connsiteX10" fmla="*/ 61913 w 142875"/>
                        <a:gd name="connsiteY10" fmla="*/ 461963 h 461963"/>
                        <a:gd name="connsiteX11" fmla="*/ 88106 w 142875"/>
                        <a:gd name="connsiteY11" fmla="*/ 419100 h 461963"/>
                        <a:gd name="connsiteX12" fmla="*/ 104775 w 142875"/>
                        <a:gd name="connsiteY12" fmla="*/ 352425 h 461963"/>
                        <a:gd name="connsiteX13" fmla="*/ 83344 w 142875"/>
                        <a:gd name="connsiteY13" fmla="*/ 335757 h 461963"/>
                        <a:gd name="connsiteX14" fmla="*/ 76200 w 142875"/>
                        <a:gd name="connsiteY14" fmla="*/ 297657 h 461963"/>
                        <a:gd name="connsiteX15" fmla="*/ 80963 w 142875"/>
                        <a:gd name="connsiteY15" fmla="*/ 271463 h 461963"/>
                        <a:gd name="connsiteX16" fmla="*/ 69056 w 142875"/>
                        <a:gd name="connsiteY16" fmla="*/ 261938 h 461963"/>
                        <a:gd name="connsiteX17" fmla="*/ 73819 w 142875"/>
                        <a:gd name="connsiteY17" fmla="*/ 230982 h 461963"/>
                        <a:gd name="connsiteX18" fmla="*/ 64294 w 142875"/>
                        <a:gd name="connsiteY18" fmla="*/ 230982 h 461963"/>
                        <a:gd name="connsiteX19" fmla="*/ 69056 w 142875"/>
                        <a:gd name="connsiteY19" fmla="*/ 200025 h 461963"/>
                        <a:gd name="connsiteX20" fmla="*/ 76200 w 142875"/>
                        <a:gd name="connsiteY20" fmla="*/ 190500 h 461963"/>
                        <a:gd name="connsiteX21" fmla="*/ 61913 w 142875"/>
                        <a:gd name="connsiteY21" fmla="*/ 145257 h 461963"/>
                        <a:gd name="connsiteX22" fmla="*/ 54769 w 142875"/>
                        <a:gd name="connsiteY22" fmla="*/ 97632 h 461963"/>
                        <a:gd name="connsiteX23" fmla="*/ 59531 w 142875"/>
                        <a:gd name="connsiteY23" fmla="*/ 61913 h 461963"/>
                        <a:gd name="connsiteX24" fmla="*/ 50006 w 142875"/>
                        <a:gd name="connsiteY24" fmla="*/ 26194 h 461963"/>
                        <a:gd name="connsiteX25" fmla="*/ 0 w 142875"/>
                        <a:gd name="connsiteY25" fmla="*/ 9525 h 46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2875" h="461963">
                          <a:moveTo>
                            <a:pt x="0" y="9525"/>
                          </a:moveTo>
                          <a:lnTo>
                            <a:pt x="21431" y="14288"/>
                          </a:lnTo>
                          <a:lnTo>
                            <a:pt x="61913" y="0"/>
                          </a:lnTo>
                          <a:lnTo>
                            <a:pt x="78581" y="35719"/>
                          </a:lnTo>
                          <a:lnTo>
                            <a:pt x="83344" y="73819"/>
                          </a:lnTo>
                          <a:lnTo>
                            <a:pt x="92869" y="252413"/>
                          </a:lnTo>
                          <a:lnTo>
                            <a:pt x="92869" y="273844"/>
                          </a:lnTo>
                          <a:lnTo>
                            <a:pt x="92869" y="302419"/>
                          </a:lnTo>
                          <a:lnTo>
                            <a:pt x="142875" y="385763"/>
                          </a:lnTo>
                          <a:lnTo>
                            <a:pt x="111919" y="438150"/>
                          </a:lnTo>
                          <a:lnTo>
                            <a:pt x="61913" y="461963"/>
                          </a:lnTo>
                          <a:lnTo>
                            <a:pt x="88106" y="419100"/>
                          </a:lnTo>
                          <a:lnTo>
                            <a:pt x="104775" y="352425"/>
                          </a:lnTo>
                          <a:lnTo>
                            <a:pt x="83344" y="335757"/>
                          </a:lnTo>
                          <a:lnTo>
                            <a:pt x="76200" y="297657"/>
                          </a:lnTo>
                          <a:lnTo>
                            <a:pt x="80963" y="271463"/>
                          </a:lnTo>
                          <a:lnTo>
                            <a:pt x="69056" y="261938"/>
                          </a:lnTo>
                          <a:lnTo>
                            <a:pt x="73819" y="230982"/>
                          </a:lnTo>
                          <a:lnTo>
                            <a:pt x="64294" y="230982"/>
                          </a:lnTo>
                          <a:lnTo>
                            <a:pt x="69056" y="200025"/>
                          </a:lnTo>
                          <a:lnTo>
                            <a:pt x="76200" y="190500"/>
                          </a:lnTo>
                          <a:lnTo>
                            <a:pt x="61913" y="145257"/>
                          </a:lnTo>
                          <a:lnTo>
                            <a:pt x="54769" y="97632"/>
                          </a:lnTo>
                          <a:lnTo>
                            <a:pt x="59531" y="61913"/>
                          </a:lnTo>
                          <a:lnTo>
                            <a:pt x="50006" y="26194"/>
                          </a:ln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grpFill/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72" name="Freeform 3123"/>
                  <p:cNvSpPr/>
                  <p:nvPr/>
                </p:nvSpPr>
                <p:spPr>
                  <a:xfrm>
                    <a:off x="1168666" y="6112387"/>
                    <a:ext cx="100037" cy="190357"/>
                  </a:xfrm>
                  <a:custGeom>
                    <a:avLst/>
                    <a:gdLst>
                      <a:gd name="connsiteX0" fmla="*/ 38100 w 100012"/>
                      <a:gd name="connsiteY0" fmla="*/ 0 h 190500"/>
                      <a:gd name="connsiteX1" fmla="*/ 52387 w 100012"/>
                      <a:gd name="connsiteY1" fmla="*/ 80962 h 190500"/>
                      <a:gd name="connsiteX2" fmla="*/ 33337 w 100012"/>
                      <a:gd name="connsiteY2" fmla="*/ 78581 h 190500"/>
                      <a:gd name="connsiteX3" fmla="*/ 7144 w 100012"/>
                      <a:gd name="connsiteY3" fmla="*/ 78581 h 190500"/>
                      <a:gd name="connsiteX4" fmla="*/ 0 w 100012"/>
                      <a:gd name="connsiteY4" fmla="*/ 109537 h 190500"/>
                      <a:gd name="connsiteX5" fmla="*/ 0 w 100012"/>
                      <a:gd name="connsiteY5" fmla="*/ 145256 h 190500"/>
                      <a:gd name="connsiteX6" fmla="*/ 21431 w 100012"/>
                      <a:gd name="connsiteY6" fmla="*/ 142875 h 190500"/>
                      <a:gd name="connsiteX7" fmla="*/ 38100 w 100012"/>
                      <a:gd name="connsiteY7" fmla="*/ 119062 h 190500"/>
                      <a:gd name="connsiteX8" fmla="*/ 54769 w 100012"/>
                      <a:gd name="connsiteY8" fmla="*/ 107156 h 190500"/>
                      <a:gd name="connsiteX9" fmla="*/ 73819 w 100012"/>
                      <a:gd name="connsiteY9" fmla="*/ 145256 h 190500"/>
                      <a:gd name="connsiteX10" fmla="*/ 50006 w 100012"/>
                      <a:gd name="connsiteY10" fmla="*/ 190500 h 190500"/>
                      <a:gd name="connsiteX11" fmla="*/ 88106 w 100012"/>
                      <a:gd name="connsiteY11" fmla="*/ 169069 h 190500"/>
                      <a:gd name="connsiteX12" fmla="*/ 100012 w 100012"/>
                      <a:gd name="connsiteY12" fmla="*/ 147637 h 190500"/>
                      <a:gd name="connsiteX13" fmla="*/ 88106 w 100012"/>
                      <a:gd name="connsiteY13" fmla="*/ 95250 h 190500"/>
                      <a:gd name="connsiteX14" fmla="*/ 76200 w 100012"/>
                      <a:gd name="connsiteY14" fmla="*/ 59531 h 190500"/>
                      <a:gd name="connsiteX15" fmla="*/ 38100 w 100012"/>
                      <a:gd name="connsiteY15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012" h="190500">
                        <a:moveTo>
                          <a:pt x="38100" y="0"/>
                        </a:moveTo>
                        <a:lnTo>
                          <a:pt x="52387" y="80962"/>
                        </a:lnTo>
                        <a:lnTo>
                          <a:pt x="33337" y="78581"/>
                        </a:lnTo>
                        <a:lnTo>
                          <a:pt x="7144" y="78581"/>
                        </a:lnTo>
                        <a:lnTo>
                          <a:pt x="0" y="109537"/>
                        </a:lnTo>
                        <a:lnTo>
                          <a:pt x="0" y="145256"/>
                        </a:lnTo>
                        <a:lnTo>
                          <a:pt x="21431" y="142875"/>
                        </a:lnTo>
                        <a:lnTo>
                          <a:pt x="38100" y="119062"/>
                        </a:lnTo>
                        <a:lnTo>
                          <a:pt x="54769" y="107156"/>
                        </a:lnTo>
                        <a:lnTo>
                          <a:pt x="73819" y="145256"/>
                        </a:lnTo>
                        <a:lnTo>
                          <a:pt x="50006" y="190500"/>
                        </a:lnTo>
                        <a:lnTo>
                          <a:pt x="88106" y="169069"/>
                        </a:lnTo>
                        <a:lnTo>
                          <a:pt x="100012" y="147637"/>
                        </a:lnTo>
                        <a:lnTo>
                          <a:pt x="88106" y="95250"/>
                        </a:lnTo>
                        <a:lnTo>
                          <a:pt x="76200" y="59531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70" name="Freeform 3125"/>
                <p:cNvSpPr/>
                <p:nvPr/>
              </p:nvSpPr>
              <p:spPr>
                <a:xfrm>
                  <a:off x="1155158" y="6259163"/>
                  <a:ext cx="46049" cy="85661"/>
                </a:xfrm>
                <a:custGeom>
                  <a:avLst/>
                  <a:gdLst>
                    <a:gd name="connsiteX0" fmla="*/ 23813 w 45244"/>
                    <a:gd name="connsiteY0" fmla="*/ 0 h 85725"/>
                    <a:gd name="connsiteX1" fmla="*/ 0 w 45244"/>
                    <a:gd name="connsiteY1" fmla="*/ 52387 h 85725"/>
                    <a:gd name="connsiteX2" fmla="*/ 26194 w 45244"/>
                    <a:gd name="connsiteY2" fmla="*/ 85725 h 85725"/>
                    <a:gd name="connsiteX3" fmla="*/ 45244 w 45244"/>
                    <a:gd name="connsiteY3" fmla="*/ 61912 h 85725"/>
                    <a:gd name="connsiteX4" fmla="*/ 23813 w 45244"/>
                    <a:gd name="connsiteY4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4" h="85725">
                      <a:moveTo>
                        <a:pt x="23813" y="0"/>
                      </a:moveTo>
                      <a:lnTo>
                        <a:pt x="0" y="52387"/>
                      </a:lnTo>
                      <a:lnTo>
                        <a:pt x="26194" y="85725"/>
                      </a:lnTo>
                      <a:lnTo>
                        <a:pt x="45244" y="6191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68" name="Freeform 3128"/>
              <p:cNvSpPr/>
              <p:nvPr/>
            </p:nvSpPr>
            <p:spPr>
              <a:xfrm>
                <a:off x="1201207" y="6397753"/>
                <a:ext cx="41285" cy="130078"/>
              </a:xfrm>
              <a:custGeom>
                <a:avLst/>
                <a:gdLst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41339"/>
                  <a:gd name="connsiteY0" fmla="*/ 0 h 131036"/>
                  <a:gd name="connsiteX1" fmla="*/ 0 w 41339"/>
                  <a:gd name="connsiteY1" fmla="*/ 62670 h 131036"/>
                  <a:gd name="connsiteX2" fmla="*/ 8546 w 41339"/>
                  <a:gd name="connsiteY2" fmla="*/ 94004 h 131036"/>
                  <a:gd name="connsiteX3" fmla="*/ 8546 w 41339"/>
                  <a:gd name="connsiteY3" fmla="*/ 125339 h 131036"/>
                  <a:gd name="connsiteX4" fmla="*/ 25638 w 41339"/>
                  <a:gd name="connsiteY4" fmla="*/ 131036 h 131036"/>
                  <a:gd name="connsiteX5" fmla="*/ 34184 w 41339"/>
                  <a:gd name="connsiteY5" fmla="*/ 102550 h 131036"/>
                  <a:gd name="connsiteX6" fmla="*/ 25638 w 41339"/>
                  <a:gd name="connsiteY6" fmla="*/ 94004 h 131036"/>
                  <a:gd name="connsiteX7" fmla="*/ 34184 w 41339"/>
                  <a:gd name="connsiteY7" fmla="*/ 71215 h 131036"/>
                  <a:gd name="connsiteX8" fmla="*/ 25638 w 41339"/>
                  <a:gd name="connsiteY8" fmla="*/ 54124 h 131036"/>
                  <a:gd name="connsiteX9" fmla="*/ 37032 w 41339"/>
                  <a:gd name="connsiteY9" fmla="*/ 37032 h 131036"/>
                  <a:gd name="connsiteX10" fmla="*/ 25638 w 41339"/>
                  <a:gd name="connsiteY10" fmla="*/ 0 h 13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39" h="131036">
                    <a:moveTo>
                      <a:pt x="25638" y="0"/>
                    </a:moveTo>
                    <a:lnTo>
                      <a:pt x="0" y="62670"/>
                    </a:lnTo>
                    <a:lnTo>
                      <a:pt x="8546" y="94004"/>
                    </a:lnTo>
                    <a:lnTo>
                      <a:pt x="8546" y="125339"/>
                    </a:lnTo>
                    <a:lnTo>
                      <a:pt x="25638" y="131036"/>
                    </a:lnTo>
                    <a:lnTo>
                      <a:pt x="34184" y="102550"/>
                    </a:lnTo>
                    <a:lnTo>
                      <a:pt x="25638" y="94004"/>
                    </a:lnTo>
                    <a:lnTo>
                      <a:pt x="34184" y="71215"/>
                    </a:lnTo>
                    <a:lnTo>
                      <a:pt x="25638" y="54124"/>
                    </a:lnTo>
                    <a:cubicBezTo>
                      <a:pt x="25638" y="48427"/>
                      <a:pt x="51275" y="17091"/>
                      <a:pt x="37032" y="37032"/>
                    </a:cubicBezTo>
                    <a:lnTo>
                      <a:pt x="25638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8" name="Group 66"/>
            <p:cNvGrpSpPr>
              <a:grpSpLocks/>
            </p:cNvGrpSpPr>
            <p:nvPr/>
          </p:nvGrpSpPr>
          <p:grpSpPr bwMode="auto">
            <a:xfrm>
              <a:off x="2191859" y="5198334"/>
              <a:ext cx="1250167" cy="721591"/>
              <a:chOff x="2217965" y="5874544"/>
              <a:chExt cx="1375341" cy="795337"/>
            </a:xfrm>
            <a:grpFill/>
          </p:grpSpPr>
          <p:sp>
            <p:nvSpPr>
              <p:cNvPr id="59" name="Freeform 58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304804" y="3389745"/>
            <a:ext cx="110132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California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919,136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23486" y="1269993"/>
            <a:ext cx="94609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Idaho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232,571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90433" y="1468569"/>
            <a:ext cx="121154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Minnesota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246,649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29620" y="1519379"/>
            <a:ext cx="109305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New York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365,326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54545" y="2780149"/>
            <a:ext cx="143244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Pennsylvania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337,951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3088" y="1620954"/>
            <a:ext cx="118013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Wisconsin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761,978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1400"/>
            <a:ext cx="8686800" cy="3161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charset="0"/>
              </a:rPr>
              <a:t>Collaboration is </a:t>
            </a:r>
            <a:r>
              <a:rPr lang="is-IS" dirty="0" smtClean="0">
                <a:latin typeface="Trebuchet MS" charset="0"/>
              </a:rPr>
              <a:t>essential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When new traits are expensive, it takes a consortium to collect the data needed for genetic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4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health traits in US</a:t>
            </a:r>
            <a:endParaRPr lang="en-US" dirty="0"/>
          </a:p>
        </p:txBody>
      </p:sp>
      <p:sp>
        <p:nvSpPr>
          <p:cNvPr id="7171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Increasing demand for health evaluations</a:t>
            </a:r>
          </a:p>
          <a:p>
            <a:pPr lvl="1"/>
            <a:r>
              <a:rPr lang="en-US" sz="2476"/>
              <a:t>Consumer demand</a:t>
            </a:r>
          </a:p>
          <a:p>
            <a:pPr lvl="1"/>
            <a:r>
              <a:rPr lang="en-US" sz="2476"/>
              <a:t>Improve profitability → decreasing management costs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554480" y="6292724"/>
            <a:ext cx="2763520" cy="2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08007" fontAlgn="base">
              <a:spcBef>
                <a:spcPct val="0"/>
              </a:spcBef>
              <a:spcAft>
                <a:spcPct val="0"/>
              </a:spcAft>
            </a:pPr>
            <a:r>
              <a:rPr lang="en-US" sz="1126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*Liang et </a:t>
            </a:r>
            <a:r>
              <a:rPr lang="en-US" sz="1126" b="1" dirty="0" smtClean="0">
                <a:latin typeface="Calibri" pitchFamily="34" charset="0"/>
                <a:ea typeface="Arial Unicode MS" pitchFamily="34" charset="-128"/>
                <a:cs typeface="Cambria" pitchFamily="18" charset="0"/>
              </a:rPr>
              <a:t>al. (2017); </a:t>
            </a:r>
            <a:r>
              <a:rPr lang="en-US" sz="1126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Donnelly et al</a:t>
            </a:r>
            <a:r>
              <a:rPr lang="en-US" sz="1126" b="1" dirty="0" smtClean="0">
                <a:latin typeface="Calibri" pitchFamily="34" charset="0"/>
                <a:ea typeface="Arial Unicode MS" pitchFamily="34" charset="-128"/>
                <a:cs typeface="Cambria" pitchFamily="18" charset="0"/>
              </a:rPr>
              <a:t>. (2016)</a:t>
            </a:r>
            <a:endParaRPr lang="en-US" sz="1126" b="1" dirty="0">
              <a:latin typeface="Calibri" pitchFamily="34" charset="0"/>
              <a:ea typeface="Arial Unicode MS" pitchFamily="34" charset="-128"/>
              <a:cs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70667"/>
              </p:ext>
            </p:extLst>
          </p:nvPr>
        </p:nvGraphicFramePr>
        <p:xfrm>
          <a:off x="1635760" y="2844802"/>
          <a:ext cx="5796682" cy="3479801"/>
        </p:xfrm>
        <a:graphic>
          <a:graphicData uri="http://schemas.openxmlformats.org/drawingml/2006/table">
            <a:tbl>
              <a:tblPr firstRow="1" bandRow="1"/>
              <a:tblGrid>
                <a:gridCol w="2925523"/>
                <a:gridCol w="2871159"/>
              </a:tblGrid>
              <a:tr h="51293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dirty="0" smtClean="0">
                          <a:latin typeface="Calibri" pitchFamily="34" charset="0"/>
                        </a:rPr>
                        <a:t>Health trait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 smtClean="0">
                          <a:latin typeface="Calibri" pitchFamily="34" charset="0"/>
                        </a:rPr>
                        <a:t>Direct cost estimate*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4310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$38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8116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$178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4310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Ketosis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$28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4310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Mastitis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$72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4310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Metritis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$105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4310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7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85781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700" b="1" dirty="0" smtClean="0">
                          <a:latin typeface="Calibri" pitchFamily="34" charset="0"/>
                        </a:rPr>
                        <a:t>$64</a:t>
                      </a:r>
                      <a:endParaRPr lang="en-US" sz="17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85781" marR="772028" marT="17156" marB="1715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health </a:t>
            </a:r>
            <a:r>
              <a:rPr lang="en-US" dirty="0"/>
              <a:t>data</a:t>
            </a:r>
          </a:p>
        </p:txBody>
      </p:sp>
      <p:sp>
        <p:nvSpPr>
          <p:cNvPr id="9219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77"/>
              </a:lnSpc>
            </a:pPr>
            <a:r>
              <a:rPr lang="en-US" dirty="0"/>
              <a:t>Health event data available from DRMS (Raleigh, NC) for 6 common health traits</a:t>
            </a:r>
          </a:p>
          <a:p>
            <a:pPr lvl="1">
              <a:spcAft>
                <a:spcPct val="0"/>
              </a:spcAft>
              <a:buSzTx/>
            </a:pPr>
            <a:r>
              <a:rPr lang="en-US" sz="2476" dirty="0"/>
              <a:t>Hypocalcemia/milk fever</a:t>
            </a:r>
          </a:p>
          <a:p>
            <a:pPr lvl="1">
              <a:spcAft>
                <a:spcPct val="0"/>
              </a:spcAft>
              <a:buSzTx/>
            </a:pPr>
            <a:r>
              <a:rPr lang="en-US" sz="2476" dirty="0"/>
              <a:t>Displaced abomasum</a:t>
            </a:r>
          </a:p>
          <a:p>
            <a:pPr lvl="1">
              <a:spcAft>
                <a:spcPct val="0"/>
              </a:spcAft>
              <a:buSzTx/>
            </a:pPr>
            <a:r>
              <a:rPr lang="en-US" sz="2476" dirty="0"/>
              <a:t>Ketosis</a:t>
            </a:r>
          </a:p>
          <a:p>
            <a:pPr lvl="1">
              <a:spcAft>
                <a:spcPct val="0"/>
              </a:spcAft>
              <a:buSzTx/>
            </a:pPr>
            <a:r>
              <a:rPr lang="en-US" sz="2476" dirty="0"/>
              <a:t>Mastitis</a:t>
            </a:r>
          </a:p>
          <a:p>
            <a:pPr lvl="1">
              <a:spcAft>
                <a:spcPct val="0"/>
              </a:spcAft>
              <a:buSzTx/>
            </a:pPr>
            <a:r>
              <a:rPr lang="en-US" sz="2476" dirty="0"/>
              <a:t>Metritis</a:t>
            </a:r>
          </a:p>
          <a:p>
            <a:pPr lvl="1"/>
            <a:r>
              <a:rPr lang="en-US" sz="2476" dirty="0"/>
              <a:t>Retained </a:t>
            </a:r>
            <a:r>
              <a:rPr lang="en-US" sz="2476" dirty="0" smtClean="0"/>
              <a:t>placenta</a:t>
            </a:r>
          </a:p>
          <a:p>
            <a:r>
              <a:rPr lang="en-US" sz="2476" dirty="0" smtClean="0"/>
              <a:t>Data collected from </a:t>
            </a:r>
            <a:r>
              <a:rPr lang="en-US" sz="2476" dirty="0"/>
              <a:t>o</a:t>
            </a:r>
            <a:r>
              <a:rPr lang="en-US" sz="2476" dirty="0" smtClean="0"/>
              <a:t>n-farm computer</a:t>
            </a:r>
            <a:br>
              <a:rPr lang="en-US" sz="2476" dirty="0" smtClean="0"/>
            </a:br>
            <a:r>
              <a:rPr lang="en-US" sz="2476" dirty="0" smtClean="0"/>
              <a:t>systems</a:t>
            </a:r>
          </a:p>
          <a:p>
            <a:r>
              <a:rPr lang="en-US" sz="2476" dirty="0" smtClean="0"/>
              <a:t>Recorded on a voluntary basis by farmers employees</a:t>
            </a:r>
            <a:endParaRPr lang="en-US" sz="2476" dirty="0"/>
          </a:p>
        </p:txBody>
      </p:sp>
      <p:pic>
        <p:nvPicPr>
          <p:cNvPr id="9220" name="Picture 2" descr="http://calagjobs.com/wp-content/uploads/core/job-manager-uploads/company_logo/DRMS_LOGOwTYPE_RGB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098" y="2485411"/>
            <a:ext cx="2744987" cy="274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6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172720"/>
            <a:ext cx="8229600" cy="639762"/>
          </a:xfrm>
        </p:spPr>
        <p:txBody>
          <a:bodyPr/>
          <a:lstStyle/>
          <a:p>
            <a:r>
              <a:rPr lang="en-US" dirty="0" smtClean="0"/>
              <a:t>US health evaluations</a:t>
            </a:r>
            <a:endParaRPr lang="en-US" dirty="0"/>
          </a:p>
        </p:txBody>
      </p:sp>
      <p:sp>
        <p:nvSpPr>
          <p:cNvPr id="20483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626"/>
              </a:lnSpc>
              <a:spcAft>
                <a:spcPts val="225"/>
              </a:spcAft>
            </a:pPr>
            <a:r>
              <a:rPr lang="en-US" sz="2551" dirty="0"/>
              <a:t>Genomic reliabilities</a:t>
            </a:r>
          </a:p>
          <a:p>
            <a:pPr lvl="1">
              <a:lnSpc>
                <a:spcPts val="2626"/>
              </a:lnSpc>
              <a:spcAft>
                <a:spcPts val="225"/>
              </a:spcAft>
            </a:pPr>
            <a:r>
              <a:rPr lang="en-US" sz="2476" dirty="0"/>
              <a:t>40</a:t>
            </a:r>
            <a:r>
              <a:rPr lang="en-US" sz="900" dirty="0"/>
              <a:t> </a:t>
            </a:r>
            <a:r>
              <a:rPr lang="en-US" sz="2476" dirty="0"/>
              <a:t>–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476" dirty="0"/>
              <a:t>49% for young animals</a:t>
            </a:r>
          </a:p>
          <a:p>
            <a:pPr lvl="1">
              <a:lnSpc>
                <a:spcPts val="2626"/>
              </a:lnSpc>
              <a:spcAft>
                <a:spcPts val="1801"/>
              </a:spcAft>
            </a:pPr>
            <a:r>
              <a:rPr lang="en-US" sz="2476" dirty="0"/>
              <a:t>44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476" dirty="0"/>
              <a:t>–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476" dirty="0"/>
              <a:t>56% for progeny-tested animals</a:t>
            </a:r>
          </a:p>
          <a:p>
            <a:pPr>
              <a:lnSpc>
                <a:spcPts val="2626"/>
              </a:lnSpc>
              <a:spcAft>
                <a:spcPts val="1801"/>
              </a:spcAft>
            </a:pPr>
            <a:r>
              <a:rPr lang="en-US" sz="2551" dirty="0"/>
              <a:t>Correlations with current traits as expected</a:t>
            </a:r>
          </a:p>
          <a:p>
            <a:pPr>
              <a:lnSpc>
                <a:spcPts val="2626"/>
              </a:lnSpc>
              <a:spcAft>
                <a:spcPts val="1801"/>
              </a:spcAft>
            </a:pPr>
            <a:r>
              <a:rPr lang="en-US" sz="2551" dirty="0"/>
              <a:t>Health traits will add no more than 4% improvement to lifetime net merit index </a:t>
            </a:r>
            <a:r>
              <a:rPr lang="en-US" sz="2551" dirty="0">
                <a:solidFill>
                  <a:srgbClr val="B00000"/>
                </a:solidFill>
              </a:rPr>
              <a:t>(NM$)</a:t>
            </a:r>
          </a:p>
          <a:p>
            <a:pPr>
              <a:lnSpc>
                <a:spcPts val="2626"/>
              </a:lnSpc>
            </a:pPr>
            <a:r>
              <a:rPr lang="en-US" sz="2551" dirty="0"/>
              <a:t>Preparing pipeline to be ready for </a:t>
            </a:r>
            <a:r>
              <a:rPr lang="en-US" sz="2551" dirty="0" smtClean="0"/>
              <a:t>implementation</a:t>
            </a:r>
          </a:p>
          <a:p>
            <a:pPr>
              <a:lnSpc>
                <a:spcPts val="2626"/>
              </a:lnSpc>
            </a:pPr>
            <a:r>
              <a:rPr lang="en-US" sz="2551" dirty="0" smtClean="0"/>
              <a:t>Official evaluations are planned for release in </a:t>
            </a:r>
            <a:r>
              <a:rPr lang="en-US" sz="2551" dirty="0" smtClean="0">
                <a:solidFill>
                  <a:srgbClr val="C00000"/>
                </a:solidFill>
              </a:rPr>
              <a:t>April 2018</a:t>
            </a:r>
            <a:endParaRPr lang="en-US" sz="255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9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Genomic evaluation has dramatically changed dairy cattle 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Rate of gain is increasing primarily because of a large reduction in generation interval</a:t>
            </a:r>
          </a:p>
          <a:p>
            <a:r>
              <a:rPr lang="en-US" dirty="0" smtClean="0"/>
              <a:t>Genomic research is ongoing</a:t>
            </a:r>
          </a:p>
          <a:p>
            <a:pPr lvl="1"/>
            <a:r>
              <a:rPr lang="en-US" dirty="0" smtClean="0"/>
              <a:t>Detect causative genetic variants</a:t>
            </a:r>
          </a:p>
          <a:p>
            <a:pPr lvl="1"/>
            <a:r>
              <a:rPr lang="en-US" dirty="0" smtClean="0"/>
              <a:t>Find more haplotypes affecting fertility</a:t>
            </a:r>
          </a:p>
          <a:p>
            <a:pPr lvl="1"/>
            <a:r>
              <a:rPr lang="en-US" dirty="0" smtClean="0"/>
              <a:t>Improve accuracy through more SNPs, more predictor animals, and more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</a:t>
            </a:r>
            <a:r>
              <a:rPr lang="mr-IN" dirty="0"/>
              <a:t>ARS 8042-31000-002-00</a:t>
            </a:r>
            <a:r>
              <a:rPr lang="en-US" dirty="0"/>
              <a:t>, “Improving dairy animals by increasing accuracy of genomic prediction, evaluating new traits, and redefining selection goals,”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Gaddis, Dan Null, Paul 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en-US" dirty="0" smtClean="0"/>
              <a:t>Mention of trade names or commercial products in this presentation is solely for the purpose of providing specific information and does not imply recommendation or endorsement by the </a:t>
            </a:r>
            <a:r>
              <a:rPr lang="en-US" dirty="0" smtClean="0">
                <a:solidFill>
                  <a:srgbClr val="00523C"/>
                </a:solidFill>
              </a:rPr>
              <a:t>United States Department of Agriculture</a:t>
            </a:r>
            <a:r>
              <a:rPr lang="en-US" dirty="0" smtClean="0"/>
              <a:t>.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/>
            <a:r>
              <a:rPr lang="en-US" sz="14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ARS Image Gallery, image #K8587-14; photo by Bob Nichols</a:t>
            </a:r>
            <a:endParaRPr lang="en-US" sz="1400" b="1" i="1" dirty="0">
              <a:solidFill>
                <a:srgbClr val="00523C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 enrollment by breed </a:t>
            </a:r>
            <a:r>
              <a:rPr lang="en-US" dirty="0" smtClean="0">
                <a:solidFill>
                  <a:srgbClr val="FFFF00"/>
                </a:solidFill>
              </a:rPr>
              <a:t>(Jan. 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528520" y="1510861"/>
          <a:ext cx="7838042" cy="3657600"/>
        </p:xfrm>
        <a:graphic>
          <a:graphicData uri="http://schemas.openxmlformats.org/drawingml/2006/table">
            <a:tbl>
              <a:tblPr/>
              <a:tblGrid>
                <a:gridCol w="2787929"/>
                <a:gridCol w="2384197"/>
                <a:gridCol w="266591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Herds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Cows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3,205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10,079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3,948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13,348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3,595,206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838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321,706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1,873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466,995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16,372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4,402,309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for genetic evaluations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4937760"/>
            <a:ext cx="2560320" cy="685800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Milk processing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plants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1840" y="5120640"/>
            <a:ext cx="2560320" cy="685800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On-farm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system only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4960" y="5303520"/>
            <a:ext cx="2560320" cy="694944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Non-milk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recording farms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7280" y="1371600"/>
            <a:ext cx="6858000" cy="3063240"/>
            <a:chOff x="1097280" y="1371600"/>
            <a:chExt cx="6858000" cy="3063240"/>
          </a:xfrm>
          <a:solidFill>
            <a:srgbClr val="244270"/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1097280" y="137160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Data collected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on farms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097280" y="256032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Dairy records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processing</a:t>
              </a:r>
              <a:r>
                <a:rPr lang="en-US" sz="2000" b="1" dirty="0" smtClean="0">
                  <a:solidFill>
                    <a:schemeClr val="bg1"/>
                  </a:solidFill>
                  <a:latin typeface="Trebuchet MS"/>
                </a:rPr>
                <a:t> 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centers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394960" y="2560320"/>
              <a:ext cx="2560320" cy="694944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Analytical laboratories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394960" y="374904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Genetic evaluation 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center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097280" y="374904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National database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685032" y="1719072"/>
              <a:ext cx="1709928" cy="859536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arrow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712464" y="4091940"/>
              <a:ext cx="1645920" cy="0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3685032" y="2903220"/>
              <a:ext cx="1645920" cy="0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377440" y="2112264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377440" y="3307080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675120" y="3288792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amounts</a:t>
            </a:r>
            <a:r>
              <a:rPr lang="en-US" smtClean="0">
                <a:solidFill>
                  <a:srgbClr val="FFFF00"/>
                </a:solidFill>
              </a:rPr>
              <a:t> (as of Sept. 2016)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Pedigree records	</a:t>
            </a:r>
            <a:r>
              <a:rPr lang="en-US" dirty="0" smtClean="0">
                <a:solidFill>
                  <a:srgbClr val="00523C"/>
                </a:solidFill>
              </a:rPr>
              <a:t>75,538,654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Animal genotypes	</a:t>
            </a:r>
            <a:r>
              <a:rPr lang="en-US" dirty="0" smtClean="0">
                <a:solidFill>
                  <a:srgbClr val="00523C"/>
                </a:solidFill>
              </a:rPr>
              <a:t>1,589,202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Lactation records </a:t>
            </a:r>
            <a:r>
              <a:rPr lang="en-US" i="1" dirty="0" smtClean="0">
                <a:solidFill>
                  <a:srgbClr val="244270"/>
                </a:solidFill>
              </a:rPr>
              <a:t>(since 1960)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139,134,191 </a:t>
            </a:r>
          </a:p>
          <a:p>
            <a:pPr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Daily yield records</a:t>
            </a:r>
            <a:r>
              <a:rPr lang="en-US" dirty="0" smtClean="0">
                <a:solidFill>
                  <a:srgbClr val="244270"/>
                </a:solidFill>
              </a:rPr>
              <a:t> </a:t>
            </a:r>
            <a:r>
              <a:rPr lang="en-US" i="1" dirty="0" smtClean="0">
                <a:solidFill>
                  <a:srgbClr val="244270"/>
                </a:solidFill>
              </a:rPr>
              <a:t>(since 1990)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684,182,260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Reproduction event records	</a:t>
            </a:r>
            <a:r>
              <a:rPr lang="en-US" dirty="0" smtClean="0">
                <a:solidFill>
                  <a:srgbClr val="00523C"/>
                </a:solidFill>
              </a:rPr>
              <a:t>196,505,574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Calving difficulty scores	</a:t>
            </a:r>
            <a:r>
              <a:rPr lang="en-US" dirty="0" smtClean="0">
                <a:solidFill>
                  <a:srgbClr val="00523C"/>
                </a:solidFill>
              </a:rPr>
              <a:t>27,991,336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Stillbirth scores	</a:t>
            </a:r>
            <a:r>
              <a:rPr lang="en-US" dirty="0" smtClean="0">
                <a:solidFill>
                  <a:srgbClr val="00523C"/>
                </a:solidFill>
              </a:rPr>
              <a:t>18,470,886 </a:t>
            </a:r>
            <a:endParaRPr lang="en-US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traits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Yield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Milk, fat, and protein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Conformation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Overall and individual traits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Longevity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Productive life, cow livability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Fertility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Conception and pregnancy rates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Calving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Dystocia and stillbirth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Disease resistance</a:t>
            </a:r>
            <a:endParaRPr lang="en-US" dirty="0" smtClean="0">
              <a:solidFill>
                <a:srgbClr val="24427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Somatic cell score</a:t>
            </a:r>
            <a:endParaRPr lang="en-US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16468"/>
              </p:ext>
            </p:extLst>
          </p:nvPr>
        </p:nvGraphicFramePr>
        <p:xfrm>
          <a:off x="543260" y="1178551"/>
          <a:ext cx="8042314" cy="51282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Net merit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merit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Fluid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merit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err="1" smtClean="0">
                          <a:solidFill>
                            <a:srgbClr val="244270"/>
                          </a:solidFill>
                        </a:rPr>
                        <a:t>Grazingmerit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19616</TotalTime>
  <Words>2087</Words>
  <Application>Microsoft Macintosh PowerPoint</Application>
  <PresentationFormat>On-screen Show (4:3)</PresentationFormat>
  <Paragraphs>657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 Unicode MS</vt:lpstr>
      <vt:lpstr>Calibri</vt:lpstr>
      <vt:lpstr>Cambria</vt:lpstr>
      <vt:lpstr>Comic Sans MS</vt:lpstr>
      <vt:lpstr>DejaVu Sans</vt:lpstr>
      <vt:lpstr>Mangal</vt:lpstr>
      <vt:lpstr>Monotype Sorts</vt:lpstr>
      <vt:lpstr>ＭＳ Ｐゴシック</vt:lpstr>
      <vt:lpstr>Symbol</vt:lpstr>
      <vt:lpstr>Times New Roman</vt:lpstr>
      <vt:lpstr>Trebuchet MS</vt:lpstr>
      <vt:lpstr>Arial</vt:lpstr>
      <vt:lpstr>AIP-2017 Slide Master</vt:lpstr>
      <vt:lpstr>Genetic improvement programs for U.S. dairy cattle</vt:lpstr>
      <vt:lpstr>U.S. dairy population &amp; milk yield</vt:lpstr>
      <vt:lpstr>U.S. DHI statistics (2016)</vt:lpstr>
      <vt:lpstr>States with &gt;200,000 DHI cows (Jan. 2017)</vt:lpstr>
      <vt:lpstr>DHI enrollment by breed (Jan. 2017)</vt:lpstr>
      <vt:lpstr>Data sources for genetic evaluations</vt:lpstr>
      <vt:lpstr>Data amounts (as of Sept. 2016)</vt:lpstr>
      <vt:lpstr>Primary traits evaluated</vt:lpstr>
      <vt:lpstr>U.S. genetic-economic indices (2017)</vt:lpstr>
      <vt:lpstr>Genetic trend – net merit</vt:lpstr>
      <vt:lpstr>Traditional evaluation summary</vt:lpstr>
      <vt:lpstr>Genomic evaluation system</vt:lpstr>
      <vt:lpstr>Government–industry collaboration</vt:lpstr>
      <vt:lpstr>Council on Dairy Cattle Breeding</vt:lpstr>
      <vt:lpstr>Genomic data flow</vt:lpstr>
      <vt:lpstr>Genotyping chip history</vt:lpstr>
      <vt:lpstr>Evaluation flow</vt:lpstr>
      <vt:lpstr>Evaluation flow (continued)</vt:lpstr>
      <vt:lpstr>Information sources for evaluations</vt:lpstr>
      <vt:lpstr>Genotypes evaluated</vt:lpstr>
      <vt:lpstr>US reference population (August 2017)</vt:lpstr>
      <vt:lpstr>Holstein prediction accuracy</vt:lpstr>
      <vt:lpstr>Parent ages (marketed Holstein bulls)</vt:lpstr>
      <vt:lpstr>Genetic choices</vt:lpstr>
      <vt:lpstr>Why genomics works for dairy cattle</vt:lpstr>
      <vt:lpstr>Dairy breeding is international</vt:lpstr>
      <vt:lpstr>Haplotypes affecting fertility</vt:lpstr>
      <vt:lpstr>New US Dairy Calf DNA BioBank</vt:lpstr>
      <vt:lpstr>Impact of genomics on breeders </vt:lpstr>
      <vt:lpstr>Impact of genomics on dairy producers</vt:lpstr>
      <vt:lpstr>Where are we going with new traits?</vt:lpstr>
      <vt:lpstr>Where do new traits come from?</vt:lpstr>
      <vt:lpstr>Examples of new traits</vt:lpstr>
      <vt:lpstr>New traits should have value to farmers</vt:lpstr>
      <vt:lpstr>Genotypes can be applied to many traits</vt:lpstr>
      <vt:lpstr>Traditional phenotyping scheme</vt:lpstr>
      <vt:lpstr>Alternative phenotyping scheme</vt:lpstr>
      <vt:lpstr>What are current data challenges?</vt:lpstr>
      <vt:lpstr>Technology may not be the answer</vt:lpstr>
      <vt:lpstr>Collaboration is essential</vt:lpstr>
      <vt:lpstr>New health traits in US</vt:lpstr>
      <vt:lpstr>Phenotypic health data</vt:lpstr>
      <vt:lpstr>US health evaluations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861</cp:revision>
  <dcterms:created xsi:type="dcterms:W3CDTF">2017-04-14T13:19:57Z</dcterms:created>
  <dcterms:modified xsi:type="dcterms:W3CDTF">2017-12-09T20:52:41Z</dcterms:modified>
</cp:coreProperties>
</file>